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68" r:id="rId3"/>
    <p:sldId id="258" r:id="rId4"/>
    <p:sldId id="259" r:id="rId5"/>
    <p:sldId id="270" r:id="rId6"/>
    <p:sldId id="271" r:id="rId7"/>
    <p:sldId id="260" r:id="rId8"/>
    <p:sldId id="261" r:id="rId9"/>
    <p:sldId id="262" r:id="rId10"/>
    <p:sldId id="264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36"/>
    <p:restoredTop sz="84880"/>
  </p:normalViewPr>
  <p:slideViewPr>
    <p:cSldViewPr snapToGrid="0" snapToObjects="1">
      <p:cViewPr varScale="1">
        <p:scale>
          <a:sx n="184" d="100"/>
          <a:sy n="184" d="100"/>
        </p:scale>
        <p:origin x="10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D8BF0-8B5B-5B40-8A30-EA715AAAE732}" type="doc">
      <dgm:prSet loTypeId="urn:microsoft.com/office/officeart/2005/8/layout/process1" loCatId="" qsTypeId="urn:microsoft.com/office/officeart/2005/8/quickstyle/simple1" qsCatId="simple" csTypeId="urn:microsoft.com/office/officeart/2005/8/colors/accent0_1" csCatId="mainScheme" phldr="1"/>
      <dgm:spPr/>
    </dgm:pt>
    <dgm:pt modelId="{A4FE19A4-A69B-5341-8FC6-A0D868769BB4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gm:t>
    </dgm:pt>
    <dgm:pt modelId="{2297F0E4-823B-EE4F-8296-751395F6675C}" type="parTrans" cxnId="{590E96D9-B486-B844-A6F6-B519F6BE81F8}">
      <dgm:prSet/>
      <dgm:spPr/>
      <dgm:t>
        <a:bodyPr/>
        <a:lstStyle/>
        <a:p>
          <a:endParaRPr lang="en-GB"/>
        </a:p>
      </dgm:t>
    </dgm:pt>
    <dgm:pt modelId="{052605DC-1055-3945-BADB-E5435F833F25}" type="sibTrans" cxnId="{590E96D9-B486-B844-A6F6-B519F6BE81F8}">
      <dgm:prSet/>
      <dgm:spPr/>
      <dgm:t>
        <a:bodyPr/>
        <a:lstStyle/>
        <a:p>
          <a:endParaRPr lang="en-GB"/>
        </a:p>
      </dgm:t>
    </dgm:pt>
    <dgm:pt modelId="{DB6A80B0-D4D1-554A-8918-C4F2CD047109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gm:t>
    </dgm:pt>
    <dgm:pt modelId="{76B986B5-6657-CD4A-962D-5ABEAF1EBF0A}" type="parTrans" cxnId="{210CB480-F718-E64C-9D76-196F82B1C009}">
      <dgm:prSet/>
      <dgm:spPr/>
      <dgm:t>
        <a:bodyPr/>
        <a:lstStyle/>
        <a:p>
          <a:endParaRPr lang="en-GB"/>
        </a:p>
      </dgm:t>
    </dgm:pt>
    <dgm:pt modelId="{F304DCB0-790A-EE4E-B2B8-0DCA49BFF181}" type="sibTrans" cxnId="{210CB480-F718-E64C-9D76-196F82B1C009}">
      <dgm:prSet/>
      <dgm:spPr/>
      <dgm:t>
        <a:bodyPr/>
        <a:lstStyle/>
        <a:p>
          <a:endParaRPr lang="en-GB"/>
        </a:p>
      </dgm:t>
    </dgm:pt>
    <dgm:pt modelId="{49E3F291-2800-C14E-8C96-AE7752E8808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gm:t>
    </dgm:pt>
    <dgm:pt modelId="{C710F855-F557-7C4F-893F-4AF00E1E4540}" type="parTrans" cxnId="{8F8695F9-147F-B349-AAAC-400BAA3E29B2}">
      <dgm:prSet/>
      <dgm:spPr/>
      <dgm:t>
        <a:bodyPr/>
        <a:lstStyle/>
        <a:p>
          <a:endParaRPr lang="en-GB"/>
        </a:p>
      </dgm:t>
    </dgm:pt>
    <dgm:pt modelId="{611E596A-70EC-2B48-9E74-255613CE2F2F}" type="sibTrans" cxnId="{8F8695F9-147F-B349-AAAC-400BAA3E29B2}">
      <dgm:prSet/>
      <dgm:spPr/>
      <dgm:t>
        <a:bodyPr/>
        <a:lstStyle/>
        <a:p>
          <a:endParaRPr lang="en-GB"/>
        </a:p>
      </dgm:t>
    </dgm:pt>
    <dgm:pt modelId="{E8C55CAA-5330-BD46-BB03-01E74D6DBA2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gm:t>
    </dgm:pt>
    <dgm:pt modelId="{24600FA2-85AF-3D48-8E84-5AA1C1EBF757}" type="parTrans" cxnId="{1A7BC97D-FC92-F440-8AB4-43A2801AEC06}">
      <dgm:prSet/>
      <dgm:spPr/>
      <dgm:t>
        <a:bodyPr/>
        <a:lstStyle/>
        <a:p>
          <a:endParaRPr lang="en-GB"/>
        </a:p>
      </dgm:t>
    </dgm:pt>
    <dgm:pt modelId="{165D78A1-B4A0-AD4B-BC54-43FFE33E3F71}" type="sibTrans" cxnId="{1A7BC97D-FC92-F440-8AB4-43A2801AEC06}">
      <dgm:prSet/>
      <dgm:spPr/>
      <dgm:t>
        <a:bodyPr/>
        <a:lstStyle/>
        <a:p>
          <a:endParaRPr lang="en-GB"/>
        </a:p>
      </dgm:t>
    </dgm:pt>
    <dgm:pt modelId="{D2D1B3A9-9B3D-4141-96B6-19A5DE51E5F6}" type="pres">
      <dgm:prSet presAssocID="{05BD8BF0-8B5B-5B40-8A30-EA715AAAE732}" presName="Name0" presStyleCnt="0">
        <dgm:presLayoutVars>
          <dgm:dir/>
          <dgm:resizeHandles val="exact"/>
        </dgm:presLayoutVars>
      </dgm:prSet>
      <dgm:spPr/>
    </dgm:pt>
    <dgm:pt modelId="{7F958706-1079-AD44-AB6E-9008E057E2ED}" type="pres">
      <dgm:prSet presAssocID="{A4FE19A4-A69B-5341-8FC6-A0D868769BB4}" presName="node" presStyleLbl="node1" presStyleIdx="0" presStyleCnt="4">
        <dgm:presLayoutVars>
          <dgm:bulletEnabled val="1"/>
        </dgm:presLayoutVars>
      </dgm:prSet>
      <dgm:spPr/>
    </dgm:pt>
    <dgm:pt modelId="{D7315F3C-E483-CC46-9E5F-3590E864841E}" type="pres">
      <dgm:prSet presAssocID="{052605DC-1055-3945-BADB-E5435F833F25}" presName="sibTrans" presStyleLbl="sibTrans2D1" presStyleIdx="0" presStyleCnt="3"/>
      <dgm:spPr/>
    </dgm:pt>
    <dgm:pt modelId="{81C92330-5015-BB41-A4AA-C7F133CCC890}" type="pres">
      <dgm:prSet presAssocID="{052605DC-1055-3945-BADB-E5435F833F25}" presName="connectorText" presStyleLbl="sibTrans2D1" presStyleIdx="0" presStyleCnt="3"/>
      <dgm:spPr/>
    </dgm:pt>
    <dgm:pt modelId="{204EA3B7-66DE-8B40-9D77-8E4D3C0E71E8}" type="pres">
      <dgm:prSet presAssocID="{DB6A80B0-D4D1-554A-8918-C4F2CD047109}" presName="node" presStyleLbl="node1" presStyleIdx="1" presStyleCnt="4">
        <dgm:presLayoutVars>
          <dgm:bulletEnabled val="1"/>
        </dgm:presLayoutVars>
      </dgm:prSet>
      <dgm:spPr/>
    </dgm:pt>
    <dgm:pt modelId="{C624BC64-37AB-1D4B-9722-509C42BD5942}" type="pres">
      <dgm:prSet presAssocID="{F304DCB0-790A-EE4E-B2B8-0DCA49BFF181}" presName="sibTrans" presStyleLbl="sibTrans2D1" presStyleIdx="1" presStyleCnt="3"/>
      <dgm:spPr/>
    </dgm:pt>
    <dgm:pt modelId="{9647C867-460A-CD4D-94B5-22D334A15D12}" type="pres">
      <dgm:prSet presAssocID="{F304DCB0-790A-EE4E-B2B8-0DCA49BFF181}" presName="connectorText" presStyleLbl="sibTrans2D1" presStyleIdx="1" presStyleCnt="3"/>
      <dgm:spPr/>
    </dgm:pt>
    <dgm:pt modelId="{AD4CB43D-AC3F-EF4A-B9C6-D1AB474C52E7}" type="pres">
      <dgm:prSet presAssocID="{49E3F291-2800-C14E-8C96-AE7752E8808B}" presName="node" presStyleLbl="node1" presStyleIdx="2" presStyleCnt="4">
        <dgm:presLayoutVars>
          <dgm:bulletEnabled val="1"/>
        </dgm:presLayoutVars>
      </dgm:prSet>
      <dgm:spPr/>
    </dgm:pt>
    <dgm:pt modelId="{8D29FA5D-B1A5-5942-89D8-B600C643ED49}" type="pres">
      <dgm:prSet presAssocID="{611E596A-70EC-2B48-9E74-255613CE2F2F}" presName="sibTrans" presStyleLbl="sibTrans2D1" presStyleIdx="2" presStyleCnt="3"/>
      <dgm:spPr/>
    </dgm:pt>
    <dgm:pt modelId="{7737E291-A55D-5D4D-9FF5-58095DFD693C}" type="pres">
      <dgm:prSet presAssocID="{611E596A-70EC-2B48-9E74-255613CE2F2F}" presName="connectorText" presStyleLbl="sibTrans2D1" presStyleIdx="2" presStyleCnt="3"/>
      <dgm:spPr/>
    </dgm:pt>
    <dgm:pt modelId="{BACFA7C8-D5A0-3444-9837-19C12387649B}" type="pres">
      <dgm:prSet presAssocID="{E8C55CAA-5330-BD46-BB03-01E74D6DBA2B}" presName="node" presStyleLbl="node1" presStyleIdx="3" presStyleCnt="4">
        <dgm:presLayoutVars>
          <dgm:bulletEnabled val="1"/>
        </dgm:presLayoutVars>
      </dgm:prSet>
      <dgm:spPr/>
    </dgm:pt>
  </dgm:ptLst>
  <dgm:cxnLst>
    <dgm:cxn modelId="{831AA52B-7779-4A4C-9155-688CE3F5444B}" type="presOf" srcId="{611E596A-70EC-2B48-9E74-255613CE2F2F}" destId="{7737E291-A55D-5D4D-9FF5-58095DFD693C}" srcOrd="1" destOrd="0" presId="urn:microsoft.com/office/officeart/2005/8/layout/process1"/>
    <dgm:cxn modelId="{AF458637-7FA6-7541-B8BE-B1F796C82E01}" type="presOf" srcId="{A4FE19A4-A69B-5341-8FC6-A0D868769BB4}" destId="{7F958706-1079-AD44-AB6E-9008E057E2ED}" srcOrd="0" destOrd="0" presId="urn:microsoft.com/office/officeart/2005/8/layout/process1"/>
    <dgm:cxn modelId="{6F9F945D-619A-6343-8997-497494D84E8B}" type="presOf" srcId="{05BD8BF0-8B5B-5B40-8A30-EA715AAAE732}" destId="{D2D1B3A9-9B3D-4141-96B6-19A5DE51E5F6}" srcOrd="0" destOrd="0" presId="urn:microsoft.com/office/officeart/2005/8/layout/process1"/>
    <dgm:cxn modelId="{EB840B64-6811-004B-ABE2-C14128BEFDA0}" type="presOf" srcId="{F304DCB0-790A-EE4E-B2B8-0DCA49BFF181}" destId="{C624BC64-37AB-1D4B-9722-509C42BD5942}" srcOrd="0" destOrd="0" presId="urn:microsoft.com/office/officeart/2005/8/layout/process1"/>
    <dgm:cxn modelId="{F37B1A74-212A-3840-B2A2-FC84D6B34043}" type="presOf" srcId="{052605DC-1055-3945-BADB-E5435F833F25}" destId="{D7315F3C-E483-CC46-9E5F-3590E864841E}" srcOrd="0" destOrd="0" presId="urn:microsoft.com/office/officeart/2005/8/layout/process1"/>
    <dgm:cxn modelId="{31776B79-E101-3D40-9F57-35AC3B581199}" type="presOf" srcId="{DB6A80B0-D4D1-554A-8918-C4F2CD047109}" destId="{204EA3B7-66DE-8B40-9D77-8E4D3C0E71E8}" srcOrd="0" destOrd="0" presId="urn:microsoft.com/office/officeart/2005/8/layout/process1"/>
    <dgm:cxn modelId="{1A7BC97D-FC92-F440-8AB4-43A2801AEC06}" srcId="{05BD8BF0-8B5B-5B40-8A30-EA715AAAE732}" destId="{E8C55CAA-5330-BD46-BB03-01E74D6DBA2B}" srcOrd="3" destOrd="0" parTransId="{24600FA2-85AF-3D48-8E84-5AA1C1EBF757}" sibTransId="{165D78A1-B4A0-AD4B-BC54-43FFE33E3F71}"/>
    <dgm:cxn modelId="{210CB480-F718-E64C-9D76-196F82B1C009}" srcId="{05BD8BF0-8B5B-5B40-8A30-EA715AAAE732}" destId="{DB6A80B0-D4D1-554A-8918-C4F2CD047109}" srcOrd="1" destOrd="0" parTransId="{76B986B5-6657-CD4A-962D-5ABEAF1EBF0A}" sibTransId="{F304DCB0-790A-EE4E-B2B8-0DCA49BFF181}"/>
    <dgm:cxn modelId="{D8338DAC-3D40-0246-9C13-471E053FF466}" type="presOf" srcId="{E8C55CAA-5330-BD46-BB03-01E74D6DBA2B}" destId="{BACFA7C8-D5A0-3444-9837-19C12387649B}" srcOrd="0" destOrd="0" presId="urn:microsoft.com/office/officeart/2005/8/layout/process1"/>
    <dgm:cxn modelId="{12B874C6-36CB-5F4B-BE86-687F73F20B50}" type="presOf" srcId="{052605DC-1055-3945-BADB-E5435F833F25}" destId="{81C92330-5015-BB41-A4AA-C7F133CCC890}" srcOrd="1" destOrd="0" presId="urn:microsoft.com/office/officeart/2005/8/layout/process1"/>
    <dgm:cxn modelId="{590E96D9-B486-B844-A6F6-B519F6BE81F8}" srcId="{05BD8BF0-8B5B-5B40-8A30-EA715AAAE732}" destId="{A4FE19A4-A69B-5341-8FC6-A0D868769BB4}" srcOrd="0" destOrd="0" parTransId="{2297F0E4-823B-EE4F-8296-751395F6675C}" sibTransId="{052605DC-1055-3945-BADB-E5435F833F25}"/>
    <dgm:cxn modelId="{10F0D0E4-C333-854F-BCA0-76B107CE5ECA}" type="presOf" srcId="{F304DCB0-790A-EE4E-B2B8-0DCA49BFF181}" destId="{9647C867-460A-CD4D-94B5-22D334A15D12}" srcOrd="1" destOrd="0" presId="urn:microsoft.com/office/officeart/2005/8/layout/process1"/>
    <dgm:cxn modelId="{C49AB4EE-E482-3A4A-9DAF-AEDDD8401D96}" type="presOf" srcId="{49E3F291-2800-C14E-8C96-AE7752E8808B}" destId="{AD4CB43D-AC3F-EF4A-B9C6-D1AB474C52E7}" srcOrd="0" destOrd="0" presId="urn:microsoft.com/office/officeart/2005/8/layout/process1"/>
    <dgm:cxn modelId="{E39098F3-27A6-A343-9BDB-75B90F849781}" type="presOf" srcId="{611E596A-70EC-2B48-9E74-255613CE2F2F}" destId="{8D29FA5D-B1A5-5942-89D8-B600C643ED49}" srcOrd="0" destOrd="0" presId="urn:microsoft.com/office/officeart/2005/8/layout/process1"/>
    <dgm:cxn modelId="{8F8695F9-147F-B349-AAAC-400BAA3E29B2}" srcId="{05BD8BF0-8B5B-5B40-8A30-EA715AAAE732}" destId="{49E3F291-2800-C14E-8C96-AE7752E8808B}" srcOrd="2" destOrd="0" parTransId="{C710F855-F557-7C4F-893F-4AF00E1E4540}" sibTransId="{611E596A-70EC-2B48-9E74-255613CE2F2F}"/>
    <dgm:cxn modelId="{723069AF-7A04-834E-8119-C6BBDD6EB204}" type="presParOf" srcId="{D2D1B3A9-9B3D-4141-96B6-19A5DE51E5F6}" destId="{7F958706-1079-AD44-AB6E-9008E057E2ED}" srcOrd="0" destOrd="0" presId="urn:microsoft.com/office/officeart/2005/8/layout/process1"/>
    <dgm:cxn modelId="{FE70E389-62F3-3E47-9193-BC9D866E3067}" type="presParOf" srcId="{D2D1B3A9-9B3D-4141-96B6-19A5DE51E5F6}" destId="{D7315F3C-E483-CC46-9E5F-3590E864841E}" srcOrd="1" destOrd="0" presId="urn:microsoft.com/office/officeart/2005/8/layout/process1"/>
    <dgm:cxn modelId="{B89FBD00-8F1F-924B-99AE-18D467E170C2}" type="presParOf" srcId="{D7315F3C-E483-CC46-9E5F-3590E864841E}" destId="{81C92330-5015-BB41-A4AA-C7F133CCC890}" srcOrd="0" destOrd="0" presId="urn:microsoft.com/office/officeart/2005/8/layout/process1"/>
    <dgm:cxn modelId="{3CD7F851-1392-FC44-BF6F-6A7CDEED9C80}" type="presParOf" srcId="{D2D1B3A9-9B3D-4141-96B6-19A5DE51E5F6}" destId="{204EA3B7-66DE-8B40-9D77-8E4D3C0E71E8}" srcOrd="2" destOrd="0" presId="urn:microsoft.com/office/officeart/2005/8/layout/process1"/>
    <dgm:cxn modelId="{0717D428-42A8-B249-9F6E-BBAEAC0B7306}" type="presParOf" srcId="{D2D1B3A9-9B3D-4141-96B6-19A5DE51E5F6}" destId="{C624BC64-37AB-1D4B-9722-509C42BD5942}" srcOrd="3" destOrd="0" presId="urn:microsoft.com/office/officeart/2005/8/layout/process1"/>
    <dgm:cxn modelId="{35F7A00C-5731-AC46-AC75-6B45C3DE68F6}" type="presParOf" srcId="{C624BC64-37AB-1D4B-9722-509C42BD5942}" destId="{9647C867-460A-CD4D-94B5-22D334A15D12}" srcOrd="0" destOrd="0" presId="urn:microsoft.com/office/officeart/2005/8/layout/process1"/>
    <dgm:cxn modelId="{7BEFB623-66BA-6944-8091-9DBCD0AACD4D}" type="presParOf" srcId="{D2D1B3A9-9B3D-4141-96B6-19A5DE51E5F6}" destId="{AD4CB43D-AC3F-EF4A-B9C6-D1AB474C52E7}" srcOrd="4" destOrd="0" presId="urn:microsoft.com/office/officeart/2005/8/layout/process1"/>
    <dgm:cxn modelId="{F24BD539-EABE-5E45-9FB0-FAA4F7074197}" type="presParOf" srcId="{D2D1B3A9-9B3D-4141-96B6-19A5DE51E5F6}" destId="{8D29FA5D-B1A5-5942-89D8-B600C643ED49}" srcOrd="5" destOrd="0" presId="urn:microsoft.com/office/officeart/2005/8/layout/process1"/>
    <dgm:cxn modelId="{7C7AF612-8F27-4245-B4CE-2B68820C224A}" type="presParOf" srcId="{8D29FA5D-B1A5-5942-89D8-B600C643ED49}" destId="{7737E291-A55D-5D4D-9FF5-58095DFD693C}" srcOrd="0" destOrd="0" presId="urn:microsoft.com/office/officeart/2005/8/layout/process1"/>
    <dgm:cxn modelId="{26EBD68D-0A63-7347-BA52-6EE43348312C}" type="presParOf" srcId="{D2D1B3A9-9B3D-4141-96B6-19A5DE51E5F6}" destId="{BACFA7C8-D5A0-3444-9837-19C12387649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958706-1079-AD44-AB6E-9008E057E2ED}">
      <dsp:nvSpPr>
        <dsp:cNvPr id="0" name=""/>
        <dsp:cNvSpPr/>
      </dsp:nvSpPr>
      <dsp:spPr>
        <a:xfrm>
          <a:off x="3571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sp:txBody>
      <dsp:txXfrm>
        <a:off x="40021" y="2123542"/>
        <a:ext cx="1488803" cy="1171582"/>
      </dsp:txXfrm>
    </dsp:sp>
    <dsp:sp modelId="{D7315F3C-E483-CC46-9E5F-3590E864841E}">
      <dsp:nvSpPr>
        <dsp:cNvPr id="0" name=""/>
        <dsp:cNvSpPr/>
      </dsp:nvSpPr>
      <dsp:spPr>
        <a:xfrm>
          <a:off x="1721445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721445" y="2593142"/>
        <a:ext cx="231757" cy="232382"/>
      </dsp:txXfrm>
    </dsp:sp>
    <dsp:sp modelId="{204EA3B7-66DE-8B40-9D77-8E4D3C0E71E8}">
      <dsp:nvSpPr>
        <dsp:cNvPr id="0" name=""/>
        <dsp:cNvSpPr/>
      </dsp:nvSpPr>
      <dsp:spPr>
        <a:xfrm>
          <a:off x="2189956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sp:txBody>
      <dsp:txXfrm>
        <a:off x="2226406" y="2123542"/>
        <a:ext cx="1488803" cy="1171582"/>
      </dsp:txXfrm>
    </dsp:sp>
    <dsp:sp modelId="{C624BC64-37AB-1D4B-9722-509C42BD5942}">
      <dsp:nvSpPr>
        <dsp:cNvPr id="0" name=""/>
        <dsp:cNvSpPr/>
      </dsp:nvSpPr>
      <dsp:spPr>
        <a:xfrm>
          <a:off x="3907829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3907829" y="2593142"/>
        <a:ext cx="231757" cy="232382"/>
      </dsp:txXfrm>
    </dsp:sp>
    <dsp:sp modelId="{AD4CB43D-AC3F-EF4A-B9C6-D1AB474C52E7}">
      <dsp:nvSpPr>
        <dsp:cNvPr id="0" name=""/>
        <dsp:cNvSpPr/>
      </dsp:nvSpPr>
      <dsp:spPr>
        <a:xfrm>
          <a:off x="4376340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sp:txBody>
      <dsp:txXfrm>
        <a:off x="4412790" y="2123542"/>
        <a:ext cx="1488803" cy="1171582"/>
      </dsp:txXfrm>
    </dsp:sp>
    <dsp:sp modelId="{8D29FA5D-B1A5-5942-89D8-B600C643ED49}">
      <dsp:nvSpPr>
        <dsp:cNvPr id="0" name=""/>
        <dsp:cNvSpPr/>
      </dsp:nvSpPr>
      <dsp:spPr>
        <a:xfrm>
          <a:off x="6094214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094214" y="2593142"/>
        <a:ext cx="231757" cy="232382"/>
      </dsp:txXfrm>
    </dsp:sp>
    <dsp:sp modelId="{BACFA7C8-D5A0-3444-9837-19C12387649B}">
      <dsp:nvSpPr>
        <dsp:cNvPr id="0" name=""/>
        <dsp:cNvSpPr/>
      </dsp:nvSpPr>
      <dsp:spPr>
        <a:xfrm>
          <a:off x="6562724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sp:txBody>
      <dsp:txXfrm>
        <a:off x="6599174" y="2123542"/>
        <a:ext cx="1488803" cy="1171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7E7BB0-5C11-7C40-A100-E946DDA5E645}" type="datetimeFigureOut">
              <a:rPr lang="en-ES" smtClean="0"/>
              <a:t>1/6/22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0E4D5-2188-8C46-B64A-FB9F9B0E862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92410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Let’s</a:t>
            </a:r>
            <a:r>
              <a:rPr lang="es-ES" dirty="0"/>
              <a:t> imagine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want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créate a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differentiates</a:t>
            </a:r>
            <a:r>
              <a:rPr lang="es-ES" dirty="0"/>
              <a:t> </a:t>
            </a:r>
            <a:r>
              <a:rPr lang="es-ES" dirty="0" err="1"/>
              <a:t>cats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dogs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instance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a machine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learnt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dispense </a:t>
            </a:r>
            <a:r>
              <a:rPr lang="es-ES" dirty="0" err="1"/>
              <a:t>cat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dog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.</a:t>
            </a:r>
            <a:endParaRPr lang="en-ES" dirty="0"/>
          </a:p>
          <a:p>
            <a:endParaRPr lang="en-ES" dirty="0"/>
          </a:p>
          <a:p>
            <a:r>
              <a:rPr lang="en-ES" dirty="0"/>
              <a:t>This machine has </a:t>
            </a:r>
            <a:r>
              <a:rPr lang="en-GB" b="1" dirty="0"/>
              <a:t>F</a:t>
            </a:r>
            <a:r>
              <a:rPr lang="en-ES" b="1" dirty="0"/>
              <a:t>eature detectors </a:t>
            </a:r>
            <a:r>
              <a:rPr lang="en-ES" dirty="0"/>
              <a:t>(for the sake of the argument let’s imagine these are high-level feature detectors).</a:t>
            </a:r>
          </a:p>
          <a:p>
            <a:r>
              <a:rPr lang="en-ES" dirty="0"/>
              <a:t>Feature detectors could be binary (either ON or OFF), or they could take some activation value in the range 0 to 1, in which activation = probability of the detector considers the feature is present.</a:t>
            </a:r>
          </a:p>
          <a:p>
            <a:r>
              <a:rPr lang="en-GB" dirty="0"/>
              <a:t>W</a:t>
            </a:r>
            <a:r>
              <a:rPr lang="en-ES" dirty="0"/>
              <a:t>hat does a value of x = 0.8 for the bites visitors feature mean?</a:t>
            </a:r>
          </a:p>
          <a:p>
            <a:endParaRPr lang="en-ES" dirty="0"/>
          </a:p>
          <a:p>
            <a:r>
              <a:rPr lang="en-ES" dirty="0"/>
              <a:t>This machine also has a </a:t>
            </a:r>
            <a:r>
              <a:rPr lang="en-ES" b="1" dirty="0"/>
              <a:t>CAT DETECTOR </a:t>
            </a:r>
            <a:r>
              <a:rPr lang="en-ES" dirty="0"/>
              <a:t>and a </a:t>
            </a:r>
            <a:r>
              <a:rPr lang="en-ES" b="1" dirty="0"/>
              <a:t>DOG DETECTOR</a:t>
            </a:r>
            <a:r>
              <a:rPr lang="en-ES" dirty="0"/>
              <a:t>, which receive the activation of the first three detectors as input. As output, we get an activation level x for each of the detectors. Keep in mind cat and dog detector inhibit each other.</a:t>
            </a:r>
          </a:p>
          <a:p>
            <a:endParaRPr lang="en-ES" dirty="0"/>
          </a:p>
          <a:p>
            <a:r>
              <a:rPr lang="es-ES" dirty="0" err="1"/>
              <a:t>What</a:t>
            </a:r>
            <a:r>
              <a:rPr lang="es-ES" dirty="0"/>
              <a:t> do </a:t>
            </a:r>
            <a:r>
              <a:rPr lang="es-ES" dirty="0" err="1"/>
              <a:t>we</a:t>
            </a:r>
            <a:r>
              <a:rPr lang="es-ES" dirty="0"/>
              <a:t> do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activations</a:t>
            </a:r>
            <a:r>
              <a:rPr lang="es-ES" dirty="0"/>
              <a:t>?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organism</a:t>
            </a:r>
            <a:r>
              <a:rPr lang="es-ES" dirty="0"/>
              <a:t> (</a:t>
            </a:r>
            <a:r>
              <a:rPr lang="es-ES" dirty="0" err="1"/>
              <a:t>or</a:t>
            </a:r>
            <a:r>
              <a:rPr lang="es-ES" dirty="0"/>
              <a:t> a </a:t>
            </a:r>
            <a:r>
              <a:rPr lang="es-ES" dirty="0" err="1"/>
              <a:t>model</a:t>
            </a:r>
            <a:r>
              <a:rPr lang="es-ES" dirty="0"/>
              <a:t>) </a:t>
            </a:r>
            <a:r>
              <a:rPr lang="es-ES" dirty="0" err="1"/>
              <a:t>does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use </a:t>
            </a:r>
            <a:r>
              <a:rPr lang="es-ES" dirty="0" err="1"/>
              <a:t>one</a:t>
            </a:r>
            <a:r>
              <a:rPr lang="es-ES" dirty="0"/>
              <a:t> single </a:t>
            </a:r>
            <a:r>
              <a:rPr lang="es-ES" dirty="0" err="1"/>
              <a:t>piece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evidence</a:t>
            </a:r>
            <a:r>
              <a:rPr lang="es-ES" dirty="0"/>
              <a:t> (</a:t>
            </a:r>
            <a:r>
              <a:rPr lang="es-ES" dirty="0" err="1"/>
              <a:t>activation</a:t>
            </a:r>
            <a:r>
              <a:rPr lang="es-ES" dirty="0"/>
              <a:t>)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a decisión,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rather</a:t>
            </a:r>
            <a:r>
              <a:rPr lang="es-ES" dirty="0"/>
              <a:t> simples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activation</a:t>
            </a:r>
            <a:r>
              <a:rPr lang="es-ES" dirty="0"/>
              <a:t> </a:t>
            </a:r>
            <a:r>
              <a:rPr lang="es-ES" dirty="0" err="1"/>
              <a:t>space</a:t>
            </a:r>
            <a:r>
              <a:rPr lang="es-ES" dirty="0"/>
              <a:t> </a:t>
            </a:r>
            <a:r>
              <a:rPr lang="es-ES" dirty="0" err="1"/>
              <a:t>multiple</a:t>
            </a:r>
            <a:r>
              <a:rPr lang="es-ES" dirty="0"/>
              <a:t> times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achieve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decisión. </a:t>
            </a:r>
            <a:r>
              <a:rPr lang="es-ES" dirty="0" err="1"/>
              <a:t>Within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framework</a:t>
            </a:r>
            <a:r>
              <a:rPr lang="es-ES" dirty="0"/>
              <a:t>:</a:t>
            </a:r>
          </a:p>
          <a:p>
            <a:pPr marL="171450" indent="-171450">
              <a:buFontTx/>
              <a:buChar char="-"/>
            </a:pPr>
            <a:r>
              <a:rPr lang="es-ES" dirty="0"/>
              <a:t>RT =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steps</a:t>
            </a:r>
            <a:r>
              <a:rPr lang="es-ES" dirty="0"/>
              <a:t> </a:t>
            </a:r>
            <a:r>
              <a:rPr lang="es-ES" dirty="0" err="1"/>
              <a:t>needed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find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endParaRPr lang="es-ES" dirty="0"/>
          </a:p>
          <a:p>
            <a:pPr marL="171450" indent="-171450">
              <a:buFontTx/>
              <a:buChar char="-"/>
            </a:pPr>
            <a:r>
              <a:rPr lang="es-ES" dirty="0"/>
              <a:t>Final decisión (</a:t>
            </a:r>
            <a:r>
              <a:rPr lang="es-ES" dirty="0" err="1"/>
              <a:t>sometimes</a:t>
            </a:r>
            <a:r>
              <a:rPr lang="es-ES" dirty="0"/>
              <a:t>, </a:t>
            </a:r>
            <a:r>
              <a:rPr lang="es-ES" dirty="0" err="1"/>
              <a:t>accuracy</a:t>
            </a:r>
            <a:r>
              <a:rPr lang="es-ES" dirty="0"/>
              <a:t>) = </a:t>
            </a:r>
            <a:r>
              <a:rPr lang="es-ES" dirty="0" err="1"/>
              <a:t>state</a:t>
            </a:r>
            <a:r>
              <a:rPr lang="es-ES" dirty="0"/>
              <a:t> in </a:t>
            </a: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ends</a:t>
            </a:r>
            <a:r>
              <a:rPr lang="es-ES" dirty="0"/>
              <a:t> </a:t>
            </a:r>
            <a:r>
              <a:rPr lang="es-ES" dirty="0" err="1"/>
              <a:t>when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finds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r>
              <a:rPr lang="es-ES" dirty="0"/>
              <a:t>.</a:t>
            </a:r>
          </a:p>
          <a:p>
            <a:pPr marL="171450" indent="-171450">
              <a:buFontTx/>
              <a:buChar char="-"/>
            </a:pPr>
            <a:endParaRPr lang="en-ES" dirty="0"/>
          </a:p>
          <a:p>
            <a:pPr marL="0" indent="0" algn="l">
              <a:buFontTx/>
              <a:buNone/>
            </a:pPr>
            <a:r>
              <a:rPr lang="en-ES" dirty="0"/>
              <a:t>In this way, one can model choice and RT data simultaneously. This is exactly the rationale nehind sequential sampling models, among which we can find the DDM.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0E4D5-2188-8C46-B64A-FB9F9B0E8622}" type="slidenum">
              <a:rPr lang="en-ES" smtClean="0"/>
              <a:t>7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59723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1936B-F5D8-CE95-8BD6-E394DBADE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AB481-D35B-C7B4-4E42-B27E6918C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A783A-87AD-33BD-883A-C083F3C23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64675-64B0-E1C9-4563-627DD071C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85A05-940D-6105-F527-D12664999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9666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442E-09CB-0594-C278-8FDCCD42D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57E16-5DD5-1105-35D2-2A2EC3F2D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52AA4-0B19-7F8D-0CEC-A77CE575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7ECB9-D532-DAD0-D880-C922604C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77000-1D7A-58D8-24A0-FFABB50F0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39406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E3ACB8-D82B-7307-5C16-12B7CC5EC6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4DD7E-E810-D26E-20DA-C07BE5977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28BF9-2C57-D218-C0BF-74D292E09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E17E4-E271-F432-199B-583E173D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F6919-7DC9-3313-FCE5-0DFAD5169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63824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25C26-2E7F-576A-F74F-49E053FB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61453-9707-C9C2-4228-682FB50C6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6C410-E05F-B239-9F79-DA40153E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F9D27-0C76-5769-084A-4E98EB496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C8778-790F-AD2E-2E8F-22942061A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97815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D21B5-AF76-4163-F48D-C9F39BEBC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B6999-DDD2-E0A8-20F4-86B0FE70B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3974C-7216-8A41-ECAD-FC9A40DF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9A472-6F6F-F4DD-85EC-5F4C87AD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8E61D-E582-95A3-A6B0-4DB616A0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2422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AE3D1-77C6-B9F6-CA78-B616D8FF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208E8-E0F0-7927-597D-3FF63D5CA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E898CB-1469-9FFD-DC04-811C3D2B2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076CA-DFCC-62E3-B398-0A86F5766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A83EB-62C5-72C7-0472-C169A42F2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3B3F6-7BA1-C736-9926-BF2537567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7473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FFA05-BDA4-F992-FE3F-280E8B132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9A4F7-A312-CA31-7DF0-E7F8C798D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B4A04-0F5B-0AAD-873A-10E56BFA5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894FF4-6170-AF35-D39D-912914BB6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C63881-EB4B-AA75-5667-53F2C7BE4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1AA61-7F9B-8E78-F517-1A7BDEDAA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DACBE-1CC4-9298-1691-3609C293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B544A7-E5CC-9E6E-5324-7ABBDF26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3045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F212-1298-A7A4-7C9E-359B06462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8B7FD-EA40-4503-B0A2-EAA824AB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4FAD1C-558A-E086-7277-6A472BBC5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430FF5-AB8E-62D3-D941-7D324DA1B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4744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05CA1-20CA-3ECB-C682-1F733CEBD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776FED-FF24-A210-CD76-9A76D43FA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65032-3C32-08F7-2403-0789050A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30324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CFC4-910A-E7DF-AC1E-DF726F77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2B512-2D9D-5E9C-0E82-2AC741052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65977-3F3F-231F-5694-C6E6CA7E3B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3D514-BDF1-7B9E-11E2-E20F84B0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89222-3F73-0B47-5C63-EC1F37193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2ACDD-296D-4888-616B-29AFB89D2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1290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9BE1-3BF6-846C-1771-97BC731B5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E4DF79-B653-362A-5A33-7508BD8F8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5FBB4-4A86-CF7C-86B6-6963683DD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BF3A2-F6FF-FA9E-F57C-FB805EDE7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88C70-486F-7B47-B3A2-3B34217E9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5B9A6-10AE-B118-F105-A92C53351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34718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73858B-0DFB-BAA1-CCAF-AC1B8597E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88276-52DE-3741-5269-61BB0F269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420E1-3EB9-C4EC-7700-E4EFF9E5E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195F1-AD44-A671-912E-E09E3FB5B3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4513A-F9EF-0368-96FF-7D6151882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3207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rtiztud/cmb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25000"/>
              </a:schemeClr>
            </a:gs>
            <a:gs pos="14000">
              <a:schemeClr val="bg2">
                <a:lumMod val="10000"/>
              </a:schemeClr>
            </a:gs>
            <a:gs pos="31000">
              <a:schemeClr val="tx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web, laser&#10;&#10;Description automatically generated">
            <a:extLst>
              <a:ext uri="{FF2B5EF4-FFF2-40B4-BE49-F238E27FC236}">
                <a16:creationId xmlns:a16="http://schemas.microsoft.com/office/drawing/2014/main" id="{76993DC6-88A7-0888-F738-9F7ED7EB8A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59"/>
          <a:stretch/>
        </p:blipFill>
        <p:spPr>
          <a:xfrm>
            <a:off x="-158337" y="0"/>
            <a:ext cx="12508674" cy="46907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790E941-50A4-B33B-A1E5-D13964E98A90}"/>
              </a:ext>
            </a:extLst>
          </p:cNvPr>
          <p:cNvSpPr txBox="1">
            <a:spLocks/>
          </p:cNvSpPr>
          <p:nvPr/>
        </p:nvSpPr>
        <p:spPr>
          <a:xfrm>
            <a:off x="1017923" y="5332243"/>
            <a:ext cx="7355761" cy="15257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CIMCYC Workshop 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Computational modelling of </a:t>
            </a:r>
            <a:r>
              <a:rPr lang="en-GB" sz="4000" b="1" dirty="0" err="1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behavioral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 data</a:t>
            </a:r>
            <a:b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</a:br>
            <a:endParaRPr lang="en-ES" sz="4000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409B4D1-5CE7-CA59-A412-154418BF2AA6}"/>
              </a:ext>
            </a:extLst>
          </p:cNvPr>
          <p:cNvSpPr txBox="1">
            <a:spLocks/>
          </p:cNvSpPr>
          <p:nvPr/>
        </p:nvSpPr>
        <p:spPr>
          <a:xfrm>
            <a:off x="8810137" y="5507070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24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2nd June 2022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BA47A7C-7C87-D5A0-4470-13C902BCB482}"/>
              </a:ext>
            </a:extLst>
          </p:cNvPr>
          <p:cNvCxnSpPr/>
          <p:nvPr/>
        </p:nvCxnSpPr>
        <p:spPr>
          <a:xfrm>
            <a:off x="8591910" y="5191955"/>
            <a:ext cx="0" cy="140487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ECA77F2B-53FD-1DC8-E5FE-5C4DC206BF1C}"/>
              </a:ext>
            </a:extLst>
          </p:cNvPr>
          <p:cNvSpPr txBox="1">
            <a:spLocks/>
          </p:cNvSpPr>
          <p:nvPr/>
        </p:nvSpPr>
        <p:spPr>
          <a:xfrm>
            <a:off x="8810137" y="6106886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12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Funded by: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46C4E5-C4A2-43C4-7AE4-49BEE9460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48" y="6316352"/>
            <a:ext cx="1140983" cy="32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46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9"/>
            <a:ext cx="10515600" cy="2695154"/>
          </a:xfrm>
        </p:spPr>
        <p:txBody>
          <a:bodyPr>
            <a:normAutofit fontScale="85000" lnSpcReduction="20000"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Very popular in Psychology because it allows to fit RT and ACC simultaneously (i.e. common behavioral metric)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﻿Different cognitive processes are mapped to different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psychologically meaningful parameters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.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Moreover, these parameter estimates are less noisy than RT or ACC alone, which improves reliability and effect sizes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The promise is to gain information not only about whether participants are slower (or less accurate), but also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why:</a:t>
            </a: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89BAC7-2DB2-3D16-F7F5-1F828BD36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6" y="4575701"/>
            <a:ext cx="2029061" cy="1618112"/>
          </a:xfrm>
          <a:prstGeom prst="rect">
            <a:avLst/>
          </a:prstGeom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438CF1F6-14FD-1334-BB89-0937A600839E}"/>
              </a:ext>
            </a:extLst>
          </p:cNvPr>
          <p:cNvGrpSpPr/>
          <p:nvPr/>
        </p:nvGrpSpPr>
        <p:grpSpPr>
          <a:xfrm>
            <a:off x="1798262" y="4247289"/>
            <a:ext cx="3807606" cy="1993645"/>
            <a:chOff x="1798262" y="4247289"/>
            <a:chExt cx="3807606" cy="1993645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115C1178-656E-4F29-7B4E-E6FCE14D4566}"/>
                </a:ext>
              </a:extLst>
            </p:cNvPr>
            <p:cNvGrpSpPr/>
            <p:nvPr/>
          </p:nvGrpSpPr>
          <p:grpSpPr>
            <a:xfrm>
              <a:off x="2340117" y="4531552"/>
              <a:ext cx="3265751" cy="1709382"/>
              <a:chOff x="2340117" y="4531552"/>
              <a:chExt cx="3265751" cy="1709382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02870484-E595-5B3D-8177-5BC00F577174}"/>
                  </a:ext>
                </a:extLst>
              </p:cNvPr>
              <p:cNvGrpSpPr/>
              <p:nvPr/>
            </p:nvGrpSpPr>
            <p:grpSpPr>
              <a:xfrm>
                <a:off x="2340843" y="4670939"/>
                <a:ext cx="2640849" cy="1449238"/>
                <a:chOff x="3206150" y="4479026"/>
                <a:chExt cx="2640849" cy="1449238"/>
              </a:xfrm>
            </p:grpSpPr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C4B0AB04-2DA7-A6D9-E103-C4997A80507A}"/>
                    </a:ext>
                  </a:extLst>
                </p:cNvPr>
                <p:cNvSpPr/>
                <p:nvPr/>
              </p:nvSpPr>
              <p:spPr>
                <a:xfrm>
                  <a:off x="3206150" y="4479026"/>
                  <a:ext cx="2605178" cy="144923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ES">
                    <a:latin typeface="Hind" panose="02000000000000000000" pitchFamily="2" charset="77"/>
                    <a:cs typeface="Hind" panose="02000000000000000000" pitchFamily="2" charset="77"/>
                  </a:endParaRPr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577234DA-4CFC-C05B-65CC-1ADF36CC0E37}"/>
                    </a:ext>
                  </a:extLst>
                </p:cNvPr>
                <p:cNvSpPr/>
                <p:nvPr/>
              </p:nvSpPr>
              <p:spPr>
                <a:xfrm>
                  <a:off x="5801280" y="4479026"/>
                  <a:ext cx="45719" cy="14492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ES">
                    <a:latin typeface="Hind" panose="02000000000000000000" pitchFamily="2" charset="77"/>
                    <a:cs typeface="Hind" panose="02000000000000000000" pitchFamily="2" charset="77"/>
                  </a:endParaRPr>
                </a:p>
              </p:txBody>
            </p:sp>
          </p:grp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1866D38D-F583-2DAD-0ED5-1608A7ED9E63}"/>
                  </a:ext>
                </a:extLst>
              </p:cNvPr>
              <p:cNvCxnSpPr>
                <a:stCxn id="9" idx="1"/>
                <a:endCxn id="10" idx="1"/>
              </p:cNvCxnSpPr>
              <p:nvPr/>
            </p:nvCxnSpPr>
            <p:spPr>
              <a:xfrm>
                <a:off x="2340843" y="5395558"/>
                <a:ext cx="2595130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A5DED1E2-4C64-DEBB-3372-4E24D87CC05E}"/>
                  </a:ext>
                </a:extLst>
              </p:cNvPr>
              <p:cNvCxnSpPr/>
              <p:nvPr/>
            </p:nvCxnSpPr>
            <p:spPr>
              <a:xfrm>
                <a:off x="2721955" y="4670939"/>
                <a:ext cx="0" cy="1449238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A875C65-FBFD-7DBD-4D0B-2573A2C2FDD1}"/>
                  </a:ext>
                </a:extLst>
              </p:cNvPr>
              <p:cNvSpPr txBox="1"/>
              <p:nvPr/>
            </p:nvSpPr>
            <p:spPr>
              <a:xfrm>
                <a:off x="4895749" y="4531552"/>
                <a:ext cx="64930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ES" sz="1100" dirty="0">
                    <a:latin typeface="Hind" panose="02000000000000000000" pitchFamily="2" charset="77"/>
                    <a:cs typeface="Hind" panose="02000000000000000000" pitchFamily="2" charset="77"/>
                  </a:rPr>
                  <a:t>Resp 1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BFA18AF-9CF4-F38C-5654-A73F9B9A4605}"/>
                  </a:ext>
                </a:extLst>
              </p:cNvPr>
              <p:cNvSpPr txBox="1"/>
              <p:nvPr/>
            </p:nvSpPr>
            <p:spPr>
              <a:xfrm>
                <a:off x="4895749" y="5979324"/>
                <a:ext cx="71011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ES" sz="1100" dirty="0">
                    <a:latin typeface="Hind" panose="02000000000000000000" pitchFamily="2" charset="77"/>
                    <a:cs typeface="Hind" panose="02000000000000000000" pitchFamily="2" charset="77"/>
                  </a:rPr>
                  <a:t>Resp 2</a:t>
                </a:r>
              </a:p>
            </p:txBody>
          </p:sp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BBD1028C-DB5C-6563-AE01-67B568E3E379}"/>
                  </a:ext>
                </a:extLst>
              </p:cNvPr>
              <p:cNvSpPr/>
              <p:nvPr/>
            </p:nvSpPr>
            <p:spPr>
              <a:xfrm>
                <a:off x="2340117" y="4683499"/>
                <a:ext cx="2341266" cy="754928"/>
              </a:xfrm>
              <a:custGeom>
                <a:avLst/>
                <a:gdLst>
                  <a:gd name="connsiteX0" fmla="*/ 0 w 2341266"/>
                  <a:gd name="connsiteY0" fmla="*/ 743605 h 754928"/>
                  <a:gd name="connsiteX1" fmla="*/ 70339 w 2341266"/>
                  <a:gd name="connsiteY1" fmla="*/ 753654 h 754928"/>
                  <a:gd name="connsiteX2" fmla="*/ 90435 w 2341266"/>
                  <a:gd name="connsiteY2" fmla="*/ 723509 h 754928"/>
                  <a:gd name="connsiteX3" fmla="*/ 150725 w 2341266"/>
                  <a:gd name="connsiteY3" fmla="*/ 743605 h 754928"/>
                  <a:gd name="connsiteX4" fmla="*/ 241161 w 2341266"/>
                  <a:gd name="connsiteY4" fmla="*/ 733557 h 754928"/>
                  <a:gd name="connsiteX5" fmla="*/ 301451 w 2341266"/>
                  <a:gd name="connsiteY5" fmla="*/ 703412 h 754928"/>
                  <a:gd name="connsiteX6" fmla="*/ 331596 w 2341266"/>
                  <a:gd name="connsiteY6" fmla="*/ 723509 h 754928"/>
                  <a:gd name="connsiteX7" fmla="*/ 391886 w 2341266"/>
                  <a:gd name="connsiteY7" fmla="*/ 743605 h 754928"/>
                  <a:gd name="connsiteX8" fmla="*/ 512466 w 2341266"/>
                  <a:gd name="connsiteY8" fmla="*/ 723509 h 754928"/>
                  <a:gd name="connsiteX9" fmla="*/ 542611 w 2341266"/>
                  <a:gd name="connsiteY9" fmla="*/ 703412 h 754928"/>
                  <a:gd name="connsiteX10" fmla="*/ 653143 w 2341266"/>
                  <a:gd name="connsiteY10" fmla="*/ 683315 h 754928"/>
                  <a:gd name="connsiteX11" fmla="*/ 683288 w 2341266"/>
                  <a:gd name="connsiteY11" fmla="*/ 653170 h 754928"/>
                  <a:gd name="connsiteX12" fmla="*/ 703385 w 2341266"/>
                  <a:gd name="connsiteY12" fmla="*/ 623025 h 754928"/>
                  <a:gd name="connsiteX13" fmla="*/ 733530 w 2341266"/>
                  <a:gd name="connsiteY13" fmla="*/ 602928 h 754928"/>
                  <a:gd name="connsiteX14" fmla="*/ 753627 w 2341266"/>
                  <a:gd name="connsiteY14" fmla="*/ 572783 h 754928"/>
                  <a:gd name="connsiteX15" fmla="*/ 783772 w 2341266"/>
                  <a:gd name="connsiteY15" fmla="*/ 552687 h 754928"/>
                  <a:gd name="connsiteX16" fmla="*/ 974690 w 2341266"/>
                  <a:gd name="connsiteY16" fmla="*/ 522541 h 754928"/>
                  <a:gd name="connsiteX17" fmla="*/ 1034980 w 2341266"/>
                  <a:gd name="connsiteY17" fmla="*/ 502445 h 754928"/>
                  <a:gd name="connsiteX18" fmla="*/ 1065125 w 2341266"/>
                  <a:gd name="connsiteY18" fmla="*/ 492396 h 754928"/>
                  <a:gd name="connsiteX19" fmla="*/ 1095271 w 2341266"/>
                  <a:gd name="connsiteY19" fmla="*/ 512493 h 754928"/>
                  <a:gd name="connsiteX20" fmla="*/ 1145512 w 2341266"/>
                  <a:gd name="connsiteY20" fmla="*/ 442155 h 754928"/>
                  <a:gd name="connsiteX21" fmla="*/ 1155561 w 2341266"/>
                  <a:gd name="connsiteY21" fmla="*/ 412010 h 754928"/>
                  <a:gd name="connsiteX22" fmla="*/ 1225899 w 2341266"/>
                  <a:gd name="connsiteY22" fmla="*/ 361768 h 754928"/>
                  <a:gd name="connsiteX23" fmla="*/ 1326383 w 2341266"/>
                  <a:gd name="connsiteY23" fmla="*/ 442155 h 754928"/>
                  <a:gd name="connsiteX24" fmla="*/ 1366576 w 2341266"/>
                  <a:gd name="connsiteY24" fmla="*/ 432106 h 754928"/>
                  <a:gd name="connsiteX25" fmla="*/ 1426866 w 2341266"/>
                  <a:gd name="connsiteY25" fmla="*/ 412010 h 754928"/>
                  <a:gd name="connsiteX26" fmla="*/ 1457011 w 2341266"/>
                  <a:gd name="connsiteY26" fmla="*/ 381865 h 754928"/>
                  <a:gd name="connsiteX27" fmla="*/ 1527350 w 2341266"/>
                  <a:gd name="connsiteY27" fmla="*/ 351719 h 754928"/>
                  <a:gd name="connsiteX28" fmla="*/ 1557495 w 2341266"/>
                  <a:gd name="connsiteY28" fmla="*/ 371816 h 754928"/>
                  <a:gd name="connsiteX29" fmla="*/ 1617785 w 2341266"/>
                  <a:gd name="connsiteY29" fmla="*/ 331623 h 754928"/>
                  <a:gd name="connsiteX30" fmla="*/ 1647930 w 2341266"/>
                  <a:gd name="connsiteY30" fmla="*/ 321574 h 754928"/>
                  <a:gd name="connsiteX31" fmla="*/ 1678075 w 2341266"/>
                  <a:gd name="connsiteY31" fmla="*/ 291429 h 754928"/>
                  <a:gd name="connsiteX32" fmla="*/ 1698172 w 2341266"/>
                  <a:gd name="connsiteY32" fmla="*/ 261284 h 754928"/>
                  <a:gd name="connsiteX33" fmla="*/ 1728317 w 2341266"/>
                  <a:gd name="connsiteY33" fmla="*/ 251236 h 754928"/>
                  <a:gd name="connsiteX34" fmla="*/ 1758462 w 2341266"/>
                  <a:gd name="connsiteY34" fmla="*/ 261284 h 754928"/>
                  <a:gd name="connsiteX35" fmla="*/ 1828800 w 2341266"/>
                  <a:gd name="connsiteY35" fmla="*/ 221091 h 754928"/>
                  <a:gd name="connsiteX36" fmla="*/ 1858945 w 2341266"/>
                  <a:gd name="connsiteY36" fmla="*/ 231139 h 754928"/>
                  <a:gd name="connsiteX37" fmla="*/ 1969477 w 2341266"/>
                  <a:gd name="connsiteY37" fmla="*/ 221091 h 754928"/>
                  <a:gd name="connsiteX38" fmla="*/ 1999622 w 2341266"/>
                  <a:gd name="connsiteY38" fmla="*/ 190946 h 754928"/>
                  <a:gd name="connsiteX39" fmla="*/ 2029767 w 2341266"/>
                  <a:gd name="connsiteY39" fmla="*/ 150752 h 754928"/>
                  <a:gd name="connsiteX40" fmla="*/ 2049864 w 2341266"/>
                  <a:gd name="connsiteY40" fmla="*/ 120607 h 754928"/>
                  <a:gd name="connsiteX41" fmla="*/ 2080009 w 2341266"/>
                  <a:gd name="connsiteY41" fmla="*/ 90462 h 754928"/>
                  <a:gd name="connsiteX42" fmla="*/ 2160396 w 2341266"/>
                  <a:gd name="connsiteY42" fmla="*/ 60317 h 754928"/>
                  <a:gd name="connsiteX43" fmla="*/ 2230734 w 2341266"/>
                  <a:gd name="connsiteY43" fmla="*/ 40221 h 754928"/>
                  <a:gd name="connsiteX44" fmla="*/ 2301073 w 2341266"/>
                  <a:gd name="connsiteY44" fmla="*/ 10076 h 754928"/>
                  <a:gd name="connsiteX45" fmla="*/ 2341266 w 2341266"/>
                  <a:gd name="connsiteY45" fmla="*/ 27 h 754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2341266" h="754928">
                    <a:moveTo>
                      <a:pt x="0" y="743605"/>
                    </a:moveTo>
                    <a:cubicBezTo>
                      <a:pt x="23446" y="746955"/>
                      <a:pt x="47219" y="758792"/>
                      <a:pt x="70339" y="753654"/>
                    </a:cubicBezTo>
                    <a:cubicBezTo>
                      <a:pt x="82128" y="751034"/>
                      <a:pt x="78452" y="725007"/>
                      <a:pt x="90435" y="723509"/>
                    </a:cubicBezTo>
                    <a:cubicBezTo>
                      <a:pt x="111455" y="720881"/>
                      <a:pt x="150725" y="743605"/>
                      <a:pt x="150725" y="743605"/>
                    </a:cubicBezTo>
                    <a:cubicBezTo>
                      <a:pt x="221064" y="720160"/>
                      <a:pt x="190919" y="716810"/>
                      <a:pt x="241161" y="733557"/>
                    </a:cubicBezTo>
                    <a:cubicBezTo>
                      <a:pt x="251659" y="726558"/>
                      <a:pt x="284810" y="700638"/>
                      <a:pt x="301451" y="703412"/>
                    </a:cubicBezTo>
                    <a:cubicBezTo>
                      <a:pt x="313363" y="705398"/>
                      <a:pt x="320560" y="718604"/>
                      <a:pt x="331596" y="723509"/>
                    </a:cubicBezTo>
                    <a:cubicBezTo>
                      <a:pt x="350954" y="732112"/>
                      <a:pt x="391886" y="743605"/>
                      <a:pt x="391886" y="743605"/>
                    </a:cubicBezTo>
                    <a:cubicBezTo>
                      <a:pt x="409609" y="741390"/>
                      <a:pt x="485129" y="735225"/>
                      <a:pt x="512466" y="723509"/>
                    </a:cubicBezTo>
                    <a:cubicBezTo>
                      <a:pt x="523566" y="718752"/>
                      <a:pt x="531809" y="708813"/>
                      <a:pt x="542611" y="703412"/>
                    </a:cubicBezTo>
                    <a:cubicBezTo>
                      <a:pt x="573593" y="687921"/>
                      <a:pt x="625426" y="686779"/>
                      <a:pt x="653143" y="683315"/>
                    </a:cubicBezTo>
                    <a:cubicBezTo>
                      <a:pt x="663191" y="673267"/>
                      <a:pt x="674191" y="664087"/>
                      <a:pt x="683288" y="653170"/>
                    </a:cubicBezTo>
                    <a:cubicBezTo>
                      <a:pt x="691019" y="643892"/>
                      <a:pt x="694846" y="631564"/>
                      <a:pt x="703385" y="623025"/>
                    </a:cubicBezTo>
                    <a:cubicBezTo>
                      <a:pt x="711924" y="614486"/>
                      <a:pt x="723482" y="609627"/>
                      <a:pt x="733530" y="602928"/>
                    </a:cubicBezTo>
                    <a:cubicBezTo>
                      <a:pt x="740229" y="592880"/>
                      <a:pt x="745087" y="581322"/>
                      <a:pt x="753627" y="572783"/>
                    </a:cubicBezTo>
                    <a:cubicBezTo>
                      <a:pt x="762166" y="564244"/>
                      <a:pt x="772230" y="556239"/>
                      <a:pt x="783772" y="552687"/>
                    </a:cubicBezTo>
                    <a:cubicBezTo>
                      <a:pt x="842657" y="534569"/>
                      <a:pt x="913653" y="529323"/>
                      <a:pt x="974690" y="522541"/>
                    </a:cubicBezTo>
                    <a:lnTo>
                      <a:pt x="1034980" y="502445"/>
                    </a:lnTo>
                    <a:lnTo>
                      <a:pt x="1065125" y="492396"/>
                    </a:lnTo>
                    <a:cubicBezTo>
                      <a:pt x="1075174" y="499095"/>
                      <a:pt x="1083358" y="514478"/>
                      <a:pt x="1095271" y="512493"/>
                    </a:cubicBezTo>
                    <a:cubicBezTo>
                      <a:pt x="1116480" y="508958"/>
                      <a:pt x="1139645" y="455844"/>
                      <a:pt x="1145512" y="442155"/>
                    </a:cubicBezTo>
                    <a:cubicBezTo>
                      <a:pt x="1149684" y="432419"/>
                      <a:pt x="1148780" y="420147"/>
                      <a:pt x="1155561" y="412010"/>
                    </a:cubicBezTo>
                    <a:cubicBezTo>
                      <a:pt x="1163351" y="402663"/>
                      <a:pt x="1212153" y="370932"/>
                      <a:pt x="1225899" y="361768"/>
                    </a:cubicBezTo>
                    <a:cubicBezTo>
                      <a:pt x="1296781" y="432650"/>
                      <a:pt x="1260769" y="409348"/>
                      <a:pt x="1326383" y="442155"/>
                    </a:cubicBezTo>
                    <a:cubicBezTo>
                      <a:pt x="1339781" y="438805"/>
                      <a:pt x="1353348" y="436074"/>
                      <a:pt x="1366576" y="432106"/>
                    </a:cubicBezTo>
                    <a:cubicBezTo>
                      <a:pt x="1386866" y="426019"/>
                      <a:pt x="1426866" y="412010"/>
                      <a:pt x="1426866" y="412010"/>
                    </a:cubicBezTo>
                    <a:cubicBezTo>
                      <a:pt x="1436914" y="401962"/>
                      <a:pt x="1445447" y="390125"/>
                      <a:pt x="1457011" y="381865"/>
                    </a:cubicBezTo>
                    <a:cubicBezTo>
                      <a:pt x="1478739" y="366345"/>
                      <a:pt x="1502750" y="359919"/>
                      <a:pt x="1527350" y="351719"/>
                    </a:cubicBezTo>
                    <a:cubicBezTo>
                      <a:pt x="1537398" y="358418"/>
                      <a:pt x="1545583" y="369830"/>
                      <a:pt x="1557495" y="371816"/>
                    </a:cubicBezTo>
                    <a:cubicBezTo>
                      <a:pt x="1586166" y="376595"/>
                      <a:pt x="1600215" y="343336"/>
                      <a:pt x="1617785" y="331623"/>
                    </a:cubicBezTo>
                    <a:cubicBezTo>
                      <a:pt x="1626598" y="325748"/>
                      <a:pt x="1637882" y="324924"/>
                      <a:pt x="1647930" y="321574"/>
                    </a:cubicBezTo>
                    <a:cubicBezTo>
                      <a:pt x="1657978" y="311526"/>
                      <a:pt x="1668978" y="302346"/>
                      <a:pt x="1678075" y="291429"/>
                    </a:cubicBezTo>
                    <a:cubicBezTo>
                      <a:pt x="1685806" y="282151"/>
                      <a:pt x="1688742" y="268828"/>
                      <a:pt x="1698172" y="261284"/>
                    </a:cubicBezTo>
                    <a:cubicBezTo>
                      <a:pt x="1706443" y="254667"/>
                      <a:pt x="1718269" y="254585"/>
                      <a:pt x="1728317" y="251236"/>
                    </a:cubicBezTo>
                    <a:cubicBezTo>
                      <a:pt x="1738365" y="254585"/>
                      <a:pt x="1747977" y="262782"/>
                      <a:pt x="1758462" y="261284"/>
                    </a:cubicBezTo>
                    <a:cubicBezTo>
                      <a:pt x="1774689" y="258966"/>
                      <a:pt x="1814223" y="230809"/>
                      <a:pt x="1828800" y="221091"/>
                    </a:cubicBezTo>
                    <a:cubicBezTo>
                      <a:pt x="1838848" y="224440"/>
                      <a:pt x="1848353" y="231139"/>
                      <a:pt x="1858945" y="231139"/>
                    </a:cubicBezTo>
                    <a:cubicBezTo>
                      <a:pt x="1895941" y="231139"/>
                      <a:pt x="1933905" y="231254"/>
                      <a:pt x="1969477" y="221091"/>
                    </a:cubicBezTo>
                    <a:cubicBezTo>
                      <a:pt x="1983141" y="217187"/>
                      <a:pt x="1990374" y="201735"/>
                      <a:pt x="1999622" y="190946"/>
                    </a:cubicBezTo>
                    <a:cubicBezTo>
                      <a:pt x="2010521" y="178230"/>
                      <a:pt x="2020033" y="164380"/>
                      <a:pt x="2029767" y="150752"/>
                    </a:cubicBezTo>
                    <a:cubicBezTo>
                      <a:pt x="2036786" y="140925"/>
                      <a:pt x="2042133" y="129885"/>
                      <a:pt x="2049864" y="120607"/>
                    </a:cubicBezTo>
                    <a:cubicBezTo>
                      <a:pt x="2058961" y="109690"/>
                      <a:pt x="2069092" y="99559"/>
                      <a:pt x="2080009" y="90462"/>
                    </a:cubicBezTo>
                    <a:cubicBezTo>
                      <a:pt x="2113862" y="62251"/>
                      <a:pt x="2113165" y="70813"/>
                      <a:pt x="2160396" y="60317"/>
                    </a:cubicBezTo>
                    <a:cubicBezTo>
                      <a:pt x="2198250" y="51905"/>
                      <a:pt x="2197162" y="51411"/>
                      <a:pt x="2230734" y="40221"/>
                    </a:cubicBezTo>
                    <a:cubicBezTo>
                      <a:pt x="2276627" y="9625"/>
                      <a:pt x="2244294" y="26299"/>
                      <a:pt x="2301073" y="10076"/>
                    </a:cubicBezTo>
                    <a:cubicBezTo>
                      <a:pt x="2339951" y="-1032"/>
                      <a:pt x="2318869" y="27"/>
                      <a:pt x="2341266" y="27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>
                  <a:latin typeface="Hind" panose="02000000000000000000" pitchFamily="2" charset="77"/>
                  <a:cs typeface="Hind" panose="02000000000000000000" pitchFamily="2" charset="77"/>
                </a:endParaRPr>
              </a:p>
            </p:txBody>
          </p:sp>
          <p:sp>
            <p:nvSpPr>
              <p:cNvPr id="20" name="Freeform 19">
                <a:extLst>
                  <a:ext uri="{FF2B5EF4-FFF2-40B4-BE49-F238E27FC236}">
                    <a16:creationId xmlns:a16="http://schemas.microsoft.com/office/drawing/2014/main" id="{D7EC98C1-8B89-7FC4-41EB-F536DF253452}"/>
                  </a:ext>
                </a:extLst>
              </p:cNvPr>
              <p:cNvSpPr/>
              <p:nvPr/>
            </p:nvSpPr>
            <p:spPr>
              <a:xfrm>
                <a:off x="2340117" y="5406288"/>
                <a:ext cx="1225899" cy="704104"/>
              </a:xfrm>
              <a:custGeom>
                <a:avLst/>
                <a:gdLst>
                  <a:gd name="connsiteX0" fmla="*/ 0 w 1225899"/>
                  <a:gd name="connsiteY0" fmla="*/ 61010 h 704104"/>
                  <a:gd name="connsiteX1" fmla="*/ 70339 w 1225899"/>
                  <a:gd name="connsiteY1" fmla="*/ 30865 h 704104"/>
                  <a:gd name="connsiteX2" fmla="*/ 130629 w 1225899"/>
                  <a:gd name="connsiteY2" fmla="*/ 30865 h 704104"/>
                  <a:gd name="connsiteX3" fmla="*/ 140677 w 1225899"/>
                  <a:gd name="connsiteY3" fmla="*/ 720 h 704104"/>
                  <a:gd name="connsiteX4" fmla="*/ 200967 w 1225899"/>
                  <a:gd name="connsiteY4" fmla="*/ 30865 h 704104"/>
                  <a:gd name="connsiteX5" fmla="*/ 361741 w 1225899"/>
                  <a:gd name="connsiteY5" fmla="*/ 20816 h 704104"/>
                  <a:gd name="connsiteX6" fmla="*/ 391886 w 1225899"/>
                  <a:gd name="connsiteY6" fmla="*/ 40913 h 704104"/>
                  <a:gd name="connsiteX7" fmla="*/ 422031 w 1225899"/>
                  <a:gd name="connsiteY7" fmla="*/ 50961 h 704104"/>
                  <a:gd name="connsiteX8" fmla="*/ 462224 w 1225899"/>
                  <a:gd name="connsiteY8" fmla="*/ 121300 h 704104"/>
                  <a:gd name="connsiteX9" fmla="*/ 532563 w 1225899"/>
                  <a:gd name="connsiteY9" fmla="*/ 151445 h 704104"/>
                  <a:gd name="connsiteX10" fmla="*/ 542611 w 1225899"/>
                  <a:gd name="connsiteY10" fmla="*/ 181590 h 704104"/>
                  <a:gd name="connsiteX11" fmla="*/ 562708 w 1225899"/>
                  <a:gd name="connsiteY11" fmla="*/ 211735 h 704104"/>
                  <a:gd name="connsiteX12" fmla="*/ 592853 w 1225899"/>
                  <a:gd name="connsiteY12" fmla="*/ 221783 h 704104"/>
                  <a:gd name="connsiteX13" fmla="*/ 663191 w 1225899"/>
                  <a:gd name="connsiteY13" fmla="*/ 231832 h 704104"/>
                  <a:gd name="connsiteX14" fmla="*/ 673240 w 1225899"/>
                  <a:gd name="connsiteY14" fmla="*/ 261977 h 704104"/>
                  <a:gd name="connsiteX15" fmla="*/ 703385 w 1225899"/>
                  <a:gd name="connsiteY15" fmla="*/ 272025 h 704104"/>
                  <a:gd name="connsiteX16" fmla="*/ 803868 w 1225899"/>
                  <a:gd name="connsiteY16" fmla="*/ 292122 h 704104"/>
                  <a:gd name="connsiteX17" fmla="*/ 823965 w 1225899"/>
                  <a:gd name="connsiteY17" fmla="*/ 322267 h 704104"/>
                  <a:gd name="connsiteX18" fmla="*/ 844062 w 1225899"/>
                  <a:gd name="connsiteY18" fmla="*/ 402654 h 704104"/>
                  <a:gd name="connsiteX19" fmla="*/ 874207 w 1225899"/>
                  <a:gd name="connsiteY19" fmla="*/ 432799 h 704104"/>
                  <a:gd name="connsiteX20" fmla="*/ 894303 w 1225899"/>
                  <a:gd name="connsiteY20" fmla="*/ 462944 h 704104"/>
                  <a:gd name="connsiteX21" fmla="*/ 934497 w 1225899"/>
                  <a:gd name="connsiteY21" fmla="*/ 472992 h 704104"/>
                  <a:gd name="connsiteX22" fmla="*/ 964642 w 1225899"/>
                  <a:gd name="connsiteY22" fmla="*/ 493089 h 704104"/>
                  <a:gd name="connsiteX23" fmla="*/ 1075174 w 1225899"/>
                  <a:gd name="connsiteY23" fmla="*/ 523234 h 704104"/>
                  <a:gd name="connsiteX24" fmla="*/ 1095271 w 1225899"/>
                  <a:gd name="connsiteY24" fmla="*/ 553379 h 704104"/>
                  <a:gd name="connsiteX25" fmla="*/ 1125416 w 1225899"/>
                  <a:gd name="connsiteY25" fmla="*/ 633766 h 704104"/>
                  <a:gd name="connsiteX26" fmla="*/ 1185706 w 1225899"/>
                  <a:gd name="connsiteY26" fmla="*/ 673959 h 704104"/>
                  <a:gd name="connsiteX27" fmla="*/ 1215851 w 1225899"/>
                  <a:gd name="connsiteY27" fmla="*/ 684007 h 704104"/>
                  <a:gd name="connsiteX28" fmla="*/ 1225899 w 1225899"/>
                  <a:gd name="connsiteY28" fmla="*/ 704104 h 7041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225899" h="704104">
                    <a:moveTo>
                      <a:pt x="0" y="61010"/>
                    </a:moveTo>
                    <a:cubicBezTo>
                      <a:pt x="23446" y="50962"/>
                      <a:pt x="44957" y="33403"/>
                      <a:pt x="70339" y="30865"/>
                    </a:cubicBezTo>
                    <a:cubicBezTo>
                      <a:pt x="164913" y="21407"/>
                      <a:pt x="36055" y="93912"/>
                      <a:pt x="130629" y="30865"/>
                    </a:cubicBezTo>
                    <a:cubicBezTo>
                      <a:pt x="133978" y="20817"/>
                      <a:pt x="131203" y="5457"/>
                      <a:pt x="140677" y="720"/>
                    </a:cubicBezTo>
                    <a:cubicBezTo>
                      <a:pt x="152564" y="-5224"/>
                      <a:pt x="195890" y="27480"/>
                      <a:pt x="200967" y="30865"/>
                    </a:cubicBezTo>
                    <a:cubicBezTo>
                      <a:pt x="293191" y="123"/>
                      <a:pt x="240178" y="8660"/>
                      <a:pt x="361741" y="20816"/>
                    </a:cubicBezTo>
                    <a:cubicBezTo>
                      <a:pt x="371789" y="27515"/>
                      <a:pt x="381084" y="35512"/>
                      <a:pt x="391886" y="40913"/>
                    </a:cubicBezTo>
                    <a:cubicBezTo>
                      <a:pt x="401360" y="45650"/>
                      <a:pt x="414541" y="43471"/>
                      <a:pt x="422031" y="50961"/>
                    </a:cubicBezTo>
                    <a:cubicBezTo>
                      <a:pt x="459570" y="88500"/>
                      <a:pt x="424111" y="89540"/>
                      <a:pt x="462224" y="121300"/>
                    </a:cubicBezTo>
                    <a:cubicBezTo>
                      <a:pt x="478776" y="135093"/>
                      <a:pt x="511624" y="144465"/>
                      <a:pt x="532563" y="151445"/>
                    </a:cubicBezTo>
                    <a:cubicBezTo>
                      <a:pt x="535912" y="161493"/>
                      <a:pt x="537874" y="172116"/>
                      <a:pt x="542611" y="181590"/>
                    </a:cubicBezTo>
                    <a:cubicBezTo>
                      <a:pt x="548012" y="192392"/>
                      <a:pt x="553278" y="204191"/>
                      <a:pt x="562708" y="211735"/>
                    </a:cubicBezTo>
                    <a:cubicBezTo>
                      <a:pt x="570979" y="218352"/>
                      <a:pt x="582467" y="219706"/>
                      <a:pt x="592853" y="221783"/>
                    </a:cubicBezTo>
                    <a:cubicBezTo>
                      <a:pt x="616077" y="226428"/>
                      <a:pt x="639745" y="228482"/>
                      <a:pt x="663191" y="231832"/>
                    </a:cubicBezTo>
                    <a:cubicBezTo>
                      <a:pt x="666541" y="241880"/>
                      <a:pt x="665750" y="254487"/>
                      <a:pt x="673240" y="261977"/>
                    </a:cubicBezTo>
                    <a:cubicBezTo>
                      <a:pt x="680730" y="269466"/>
                      <a:pt x="693201" y="269115"/>
                      <a:pt x="703385" y="272025"/>
                    </a:cubicBezTo>
                    <a:cubicBezTo>
                      <a:pt x="745354" y="284016"/>
                      <a:pt x="756496" y="284226"/>
                      <a:pt x="803868" y="292122"/>
                    </a:cubicBezTo>
                    <a:cubicBezTo>
                      <a:pt x="810567" y="302170"/>
                      <a:pt x="819838" y="310917"/>
                      <a:pt x="823965" y="322267"/>
                    </a:cubicBezTo>
                    <a:cubicBezTo>
                      <a:pt x="833404" y="348224"/>
                      <a:pt x="824531" y="383123"/>
                      <a:pt x="844062" y="402654"/>
                    </a:cubicBezTo>
                    <a:cubicBezTo>
                      <a:pt x="854110" y="412702"/>
                      <a:pt x="865110" y="421882"/>
                      <a:pt x="874207" y="432799"/>
                    </a:cubicBezTo>
                    <a:cubicBezTo>
                      <a:pt x="881938" y="442076"/>
                      <a:pt x="884255" y="456245"/>
                      <a:pt x="894303" y="462944"/>
                    </a:cubicBezTo>
                    <a:cubicBezTo>
                      <a:pt x="905794" y="470605"/>
                      <a:pt x="921099" y="469643"/>
                      <a:pt x="934497" y="472992"/>
                    </a:cubicBezTo>
                    <a:cubicBezTo>
                      <a:pt x="944545" y="479691"/>
                      <a:pt x="953606" y="488184"/>
                      <a:pt x="964642" y="493089"/>
                    </a:cubicBezTo>
                    <a:cubicBezTo>
                      <a:pt x="1006361" y="511631"/>
                      <a:pt x="1032196" y="514638"/>
                      <a:pt x="1075174" y="523234"/>
                    </a:cubicBezTo>
                    <a:cubicBezTo>
                      <a:pt x="1081873" y="533282"/>
                      <a:pt x="1091031" y="542071"/>
                      <a:pt x="1095271" y="553379"/>
                    </a:cubicBezTo>
                    <a:cubicBezTo>
                      <a:pt x="1109271" y="590712"/>
                      <a:pt x="1094725" y="606912"/>
                      <a:pt x="1125416" y="633766"/>
                    </a:cubicBezTo>
                    <a:cubicBezTo>
                      <a:pt x="1143593" y="649671"/>
                      <a:pt x="1162792" y="666321"/>
                      <a:pt x="1185706" y="673959"/>
                    </a:cubicBezTo>
                    <a:cubicBezTo>
                      <a:pt x="1195754" y="677308"/>
                      <a:pt x="1207378" y="677652"/>
                      <a:pt x="1215851" y="684007"/>
                    </a:cubicBezTo>
                    <a:cubicBezTo>
                      <a:pt x="1221843" y="688501"/>
                      <a:pt x="1222550" y="697405"/>
                      <a:pt x="1225899" y="704104"/>
                    </a:cubicBezTo>
                  </a:path>
                </a:pathLst>
              </a:cu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>
                  <a:latin typeface="Hind" panose="02000000000000000000" pitchFamily="2" charset="77"/>
                  <a:cs typeface="Hind" panose="02000000000000000000" pitchFamily="2" charset="7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C1757C5-A09A-ACFC-1A8A-893D6627E6D5}"/>
                  </a:ext>
                </a:extLst>
              </p:cNvPr>
              <p:cNvSpPr txBox="1"/>
              <p:nvPr/>
            </p:nvSpPr>
            <p:spPr>
              <a:xfrm rot="20700000">
                <a:off x="3118418" y="4735394"/>
                <a:ext cx="108613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100" i="1" dirty="0">
                    <a:latin typeface="Hind" panose="02000000000000000000" pitchFamily="2" charset="77"/>
                    <a:cs typeface="Hind" panose="02000000000000000000" pitchFamily="2" charset="77"/>
                  </a:rPr>
                  <a:t>d</a:t>
                </a:r>
                <a:r>
                  <a:rPr lang="en-ES" sz="1100" i="1" dirty="0">
                    <a:latin typeface="Hind" panose="02000000000000000000" pitchFamily="2" charset="77"/>
                    <a:cs typeface="Hind" panose="02000000000000000000" pitchFamily="2" charset="77"/>
                  </a:rPr>
                  <a:t>rift rate (v)</a:t>
                </a:r>
              </a:p>
            </p:txBody>
          </p:sp>
        </p:grp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BA60E6A-49C2-1429-079A-AD46166D5137}"/>
                </a:ext>
              </a:extLst>
            </p:cNvPr>
            <p:cNvSpPr/>
            <p:nvPr/>
          </p:nvSpPr>
          <p:spPr>
            <a:xfrm>
              <a:off x="1798262" y="4247289"/>
              <a:ext cx="332174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1" algn="ctr"/>
              <a:r>
                <a:rPr lang="en-GB" sz="1400" b="1" dirty="0">
                  <a:latin typeface="Hind" panose="02000000000000000000" pitchFamily="2" charset="77"/>
                  <a:cs typeface="Hind" panose="02000000000000000000" pitchFamily="2" charset="77"/>
                </a:rPr>
                <a:t>Slowdown of information uptake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F0B5D8E5-3012-69A0-7E5F-25ABE7AD5D89}"/>
              </a:ext>
            </a:extLst>
          </p:cNvPr>
          <p:cNvGrpSpPr/>
          <p:nvPr/>
        </p:nvGrpSpPr>
        <p:grpSpPr>
          <a:xfrm>
            <a:off x="5083218" y="4260101"/>
            <a:ext cx="4149726" cy="1993393"/>
            <a:chOff x="5083218" y="4260101"/>
            <a:chExt cx="4149726" cy="1993393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75F1F5E1-D517-6057-189C-DB3F789EB0B1}"/>
                </a:ext>
              </a:extLst>
            </p:cNvPr>
            <p:cNvGrpSpPr/>
            <p:nvPr/>
          </p:nvGrpSpPr>
          <p:grpSpPr>
            <a:xfrm>
              <a:off x="5641544" y="4544112"/>
              <a:ext cx="3265029" cy="1709382"/>
              <a:chOff x="5641544" y="4544112"/>
              <a:chExt cx="3265029" cy="1709382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221B365B-31B5-DB53-2A68-544FFAF28CDE}"/>
                  </a:ext>
                </a:extLst>
              </p:cNvPr>
              <p:cNvGrpSpPr/>
              <p:nvPr/>
            </p:nvGrpSpPr>
            <p:grpSpPr>
              <a:xfrm>
                <a:off x="5641544" y="4683499"/>
                <a:ext cx="2640849" cy="1449238"/>
                <a:chOff x="3206150" y="4479026"/>
                <a:chExt cx="2640849" cy="1449238"/>
              </a:xfrm>
            </p:grpSpPr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6068D5E8-8B3B-9192-1A34-989243184D35}"/>
                    </a:ext>
                  </a:extLst>
                </p:cNvPr>
                <p:cNvSpPr/>
                <p:nvPr/>
              </p:nvSpPr>
              <p:spPr>
                <a:xfrm>
                  <a:off x="3206150" y="4479026"/>
                  <a:ext cx="2605178" cy="1449238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ES">
                    <a:latin typeface="Hind" panose="02000000000000000000" pitchFamily="2" charset="77"/>
                    <a:cs typeface="Hind" panose="02000000000000000000" pitchFamily="2" charset="77"/>
                  </a:endParaRPr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6B5F2761-7C37-8A48-799F-BE274B393B61}"/>
                    </a:ext>
                  </a:extLst>
                </p:cNvPr>
                <p:cNvSpPr/>
                <p:nvPr/>
              </p:nvSpPr>
              <p:spPr>
                <a:xfrm>
                  <a:off x="5801280" y="4479026"/>
                  <a:ext cx="45719" cy="14492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ES">
                    <a:latin typeface="Hind" panose="02000000000000000000" pitchFamily="2" charset="77"/>
                    <a:cs typeface="Hind" panose="02000000000000000000" pitchFamily="2" charset="77"/>
                  </a:endParaRPr>
                </a:p>
              </p:txBody>
            </p:sp>
          </p:grp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B02A89A7-3736-B45E-4318-F37FDE2CCCB4}"/>
                  </a:ext>
                </a:extLst>
              </p:cNvPr>
              <p:cNvCxnSpPr>
                <a:stCxn id="23" idx="1"/>
                <a:endCxn id="24" idx="1"/>
              </p:cNvCxnSpPr>
              <p:nvPr/>
            </p:nvCxnSpPr>
            <p:spPr>
              <a:xfrm>
                <a:off x="5641544" y="5408118"/>
                <a:ext cx="2595130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4BD55AF1-C2DD-0B7E-E759-D43C7182E47E}"/>
                  </a:ext>
                </a:extLst>
              </p:cNvPr>
              <p:cNvCxnSpPr/>
              <p:nvPr/>
            </p:nvCxnSpPr>
            <p:spPr>
              <a:xfrm>
                <a:off x="6406478" y="4683499"/>
                <a:ext cx="0" cy="1449238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D261772-5245-095B-72E2-50A0567C75FC}"/>
                  </a:ext>
                </a:extLst>
              </p:cNvPr>
              <p:cNvSpPr txBox="1"/>
              <p:nvPr/>
            </p:nvSpPr>
            <p:spPr>
              <a:xfrm>
                <a:off x="8196450" y="4544112"/>
                <a:ext cx="71012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100" dirty="0">
                    <a:latin typeface="Hind" panose="02000000000000000000" pitchFamily="2" charset="77"/>
                    <a:cs typeface="Hind" panose="02000000000000000000" pitchFamily="2" charset="77"/>
                  </a:rPr>
                  <a:t>R</a:t>
                </a:r>
                <a:r>
                  <a:rPr lang="en-ES" sz="1100" dirty="0">
                    <a:latin typeface="Hind" panose="02000000000000000000" pitchFamily="2" charset="77"/>
                    <a:cs typeface="Hind" panose="02000000000000000000" pitchFamily="2" charset="77"/>
                  </a:rPr>
                  <a:t>esp 1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31F8B97-ADDF-4D5A-7E3F-96A4C446D8C4}"/>
                  </a:ext>
                </a:extLst>
              </p:cNvPr>
              <p:cNvSpPr txBox="1"/>
              <p:nvPr/>
            </p:nvSpPr>
            <p:spPr>
              <a:xfrm>
                <a:off x="8196451" y="5991884"/>
                <a:ext cx="71012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ES" sz="1100" dirty="0">
                    <a:latin typeface="Hind" panose="02000000000000000000" pitchFamily="2" charset="77"/>
                    <a:cs typeface="Hind" panose="02000000000000000000" pitchFamily="2" charset="77"/>
                  </a:rPr>
                  <a:t>Resp 2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4B68EE6-5EBA-DB9D-7A65-9A22792DB201}"/>
                  </a:ext>
                </a:extLst>
              </p:cNvPr>
              <p:cNvSpPr txBox="1"/>
              <p:nvPr/>
            </p:nvSpPr>
            <p:spPr>
              <a:xfrm>
                <a:off x="5953657" y="5086457"/>
                <a:ext cx="1086137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100" i="1" dirty="0">
                    <a:latin typeface="Hind" panose="02000000000000000000" pitchFamily="2" charset="77"/>
                    <a:cs typeface="Hind" panose="02000000000000000000" pitchFamily="2" charset="77"/>
                  </a:rPr>
                  <a:t>t</a:t>
                </a:r>
                <a:endParaRPr lang="en-ES" sz="1100" i="1" dirty="0">
                  <a:latin typeface="Hind" panose="02000000000000000000" pitchFamily="2" charset="77"/>
                  <a:cs typeface="Hind" panose="02000000000000000000" pitchFamily="2" charset="77"/>
                </a:endParaRPr>
              </a:p>
            </p:txBody>
          </p:sp>
          <p:sp>
            <p:nvSpPr>
              <p:cNvPr id="32" name="Freeform 31">
                <a:extLst>
                  <a:ext uri="{FF2B5EF4-FFF2-40B4-BE49-F238E27FC236}">
                    <a16:creationId xmlns:a16="http://schemas.microsoft.com/office/drawing/2014/main" id="{9BFB9897-5C45-D2A3-94F2-1515E1FD7639}"/>
                  </a:ext>
                </a:extLst>
              </p:cNvPr>
              <p:cNvSpPr/>
              <p:nvPr/>
            </p:nvSpPr>
            <p:spPr>
              <a:xfrm>
                <a:off x="5655731" y="5373513"/>
                <a:ext cx="1998133" cy="745067"/>
              </a:xfrm>
              <a:custGeom>
                <a:avLst/>
                <a:gdLst>
                  <a:gd name="connsiteX0" fmla="*/ 0 w 1998133"/>
                  <a:gd name="connsiteY0" fmla="*/ 33867 h 745067"/>
                  <a:gd name="connsiteX1" fmla="*/ 79022 w 1998133"/>
                  <a:gd name="connsiteY1" fmla="*/ 79022 h 745067"/>
                  <a:gd name="connsiteX2" fmla="*/ 146755 w 1998133"/>
                  <a:gd name="connsiteY2" fmla="*/ 33867 h 745067"/>
                  <a:gd name="connsiteX3" fmla="*/ 214489 w 1998133"/>
                  <a:gd name="connsiteY3" fmla="*/ 0 h 745067"/>
                  <a:gd name="connsiteX4" fmla="*/ 282222 w 1998133"/>
                  <a:gd name="connsiteY4" fmla="*/ 56444 h 745067"/>
                  <a:gd name="connsiteX5" fmla="*/ 383822 w 1998133"/>
                  <a:gd name="connsiteY5" fmla="*/ 45156 h 745067"/>
                  <a:gd name="connsiteX6" fmla="*/ 417689 w 1998133"/>
                  <a:gd name="connsiteY6" fmla="*/ 33867 h 745067"/>
                  <a:gd name="connsiteX7" fmla="*/ 508000 w 1998133"/>
                  <a:gd name="connsiteY7" fmla="*/ 11289 h 745067"/>
                  <a:gd name="connsiteX8" fmla="*/ 575733 w 1998133"/>
                  <a:gd name="connsiteY8" fmla="*/ 56444 h 745067"/>
                  <a:gd name="connsiteX9" fmla="*/ 609600 w 1998133"/>
                  <a:gd name="connsiteY9" fmla="*/ 79022 h 745067"/>
                  <a:gd name="connsiteX10" fmla="*/ 632177 w 1998133"/>
                  <a:gd name="connsiteY10" fmla="*/ 112889 h 745067"/>
                  <a:gd name="connsiteX11" fmla="*/ 756355 w 1998133"/>
                  <a:gd name="connsiteY11" fmla="*/ 112889 h 745067"/>
                  <a:gd name="connsiteX12" fmla="*/ 891822 w 1998133"/>
                  <a:gd name="connsiteY12" fmla="*/ 135467 h 745067"/>
                  <a:gd name="connsiteX13" fmla="*/ 1004711 w 1998133"/>
                  <a:gd name="connsiteY13" fmla="*/ 203200 h 745067"/>
                  <a:gd name="connsiteX14" fmla="*/ 1095022 w 1998133"/>
                  <a:gd name="connsiteY14" fmla="*/ 214489 h 745067"/>
                  <a:gd name="connsiteX15" fmla="*/ 1185333 w 1998133"/>
                  <a:gd name="connsiteY15" fmla="*/ 237067 h 745067"/>
                  <a:gd name="connsiteX16" fmla="*/ 1219200 w 1998133"/>
                  <a:gd name="connsiteY16" fmla="*/ 259644 h 745067"/>
                  <a:gd name="connsiteX17" fmla="*/ 1264355 w 1998133"/>
                  <a:gd name="connsiteY17" fmla="*/ 270933 h 745067"/>
                  <a:gd name="connsiteX18" fmla="*/ 1298222 w 1998133"/>
                  <a:gd name="connsiteY18" fmla="*/ 282222 h 745067"/>
                  <a:gd name="connsiteX19" fmla="*/ 1377244 w 1998133"/>
                  <a:gd name="connsiteY19" fmla="*/ 304800 h 745067"/>
                  <a:gd name="connsiteX20" fmla="*/ 1433689 w 1998133"/>
                  <a:gd name="connsiteY20" fmla="*/ 349956 h 745067"/>
                  <a:gd name="connsiteX21" fmla="*/ 1467555 w 1998133"/>
                  <a:gd name="connsiteY21" fmla="*/ 372533 h 745067"/>
                  <a:gd name="connsiteX22" fmla="*/ 1535289 w 1998133"/>
                  <a:gd name="connsiteY22" fmla="*/ 440267 h 745067"/>
                  <a:gd name="connsiteX23" fmla="*/ 1625600 w 1998133"/>
                  <a:gd name="connsiteY23" fmla="*/ 462844 h 745067"/>
                  <a:gd name="connsiteX24" fmla="*/ 1704622 w 1998133"/>
                  <a:gd name="connsiteY24" fmla="*/ 485422 h 745067"/>
                  <a:gd name="connsiteX25" fmla="*/ 1772355 w 1998133"/>
                  <a:gd name="connsiteY25" fmla="*/ 530578 h 745067"/>
                  <a:gd name="connsiteX26" fmla="*/ 1806222 w 1998133"/>
                  <a:gd name="connsiteY26" fmla="*/ 553156 h 745067"/>
                  <a:gd name="connsiteX27" fmla="*/ 1840089 w 1998133"/>
                  <a:gd name="connsiteY27" fmla="*/ 598311 h 745067"/>
                  <a:gd name="connsiteX28" fmla="*/ 1862666 w 1998133"/>
                  <a:gd name="connsiteY28" fmla="*/ 632178 h 745067"/>
                  <a:gd name="connsiteX29" fmla="*/ 1930400 w 1998133"/>
                  <a:gd name="connsiteY29" fmla="*/ 677333 h 745067"/>
                  <a:gd name="connsiteX30" fmla="*/ 1952977 w 1998133"/>
                  <a:gd name="connsiteY30" fmla="*/ 711200 h 745067"/>
                  <a:gd name="connsiteX31" fmla="*/ 1986844 w 1998133"/>
                  <a:gd name="connsiteY31" fmla="*/ 733778 h 745067"/>
                  <a:gd name="connsiteX32" fmla="*/ 1998133 w 1998133"/>
                  <a:gd name="connsiteY32" fmla="*/ 745067 h 745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998133" h="745067">
                    <a:moveTo>
                      <a:pt x="0" y="33867"/>
                    </a:moveTo>
                    <a:cubicBezTo>
                      <a:pt x="26341" y="48919"/>
                      <a:pt x="48684" y="79022"/>
                      <a:pt x="79022" y="79022"/>
                    </a:cubicBezTo>
                    <a:cubicBezTo>
                      <a:pt x="106157" y="79022"/>
                      <a:pt x="124177" y="48919"/>
                      <a:pt x="146755" y="33867"/>
                    </a:cubicBezTo>
                    <a:cubicBezTo>
                      <a:pt x="190524" y="4688"/>
                      <a:pt x="167750" y="15580"/>
                      <a:pt x="214489" y="0"/>
                    </a:cubicBezTo>
                    <a:cubicBezTo>
                      <a:pt x="222645" y="8156"/>
                      <a:pt x="265074" y="55015"/>
                      <a:pt x="282222" y="56444"/>
                    </a:cubicBezTo>
                    <a:cubicBezTo>
                      <a:pt x="316179" y="59274"/>
                      <a:pt x="349955" y="48919"/>
                      <a:pt x="383822" y="45156"/>
                    </a:cubicBezTo>
                    <a:cubicBezTo>
                      <a:pt x="395111" y="41393"/>
                      <a:pt x="406145" y="36753"/>
                      <a:pt x="417689" y="33867"/>
                    </a:cubicBezTo>
                    <a:lnTo>
                      <a:pt x="508000" y="11289"/>
                    </a:lnTo>
                    <a:lnTo>
                      <a:pt x="575733" y="56444"/>
                    </a:lnTo>
                    <a:lnTo>
                      <a:pt x="609600" y="79022"/>
                    </a:lnTo>
                    <a:cubicBezTo>
                      <a:pt x="617126" y="90311"/>
                      <a:pt x="621583" y="104413"/>
                      <a:pt x="632177" y="112889"/>
                    </a:cubicBezTo>
                    <a:cubicBezTo>
                      <a:pt x="663218" y="137723"/>
                      <a:pt x="734817" y="115581"/>
                      <a:pt x="756355" y="112889"/>
                    </a:cubicBezTo>
                    <a:cubicBezTo>
                      <a:pt x="775009" y="114962"/>
                      <a:pt x="858725" y="117080"/>
                      <a:pt x="891822" y="135467"/>
                    </a:cubicBezTo>
                    <a:cubicBezTo>
                      <a:pt x="911688" y="146503"/>
                      <a:pt x="973655" y="195436"/>
                      <a:pt x="1004711" y="203200"/>
                    </a:cubicBezTo>
                    <a:cubicBezTo>
                      <a:pt x="1034143" y="210558"/>
                      <a:pt x="1064918" y="210726"/>
                      <a:pt x="1095022" y="214489"/>
                    </a:cubicBezTo>
                    <a:cubicBezTo>
                      <a:pt x="1125126" y="222015"/>
                      <a:pt x="1159514" y="219855"/>
                      <a:pt x="1185333" y="237067"/>
                    </a:cubicBezTo>
                    <a:cubicBezTo>
                      <a:pt x="1196622" y="244593"/>
                      <a:pt x="1206729" y="254300"/>
                      <a:pt x="1219200" y="259644"/>
                    </a:cubicBezTo>
                    <a:cubicBezTo>
                      <a:pt x="1233461" y="265756"/>
                      <a:pt x="1249437" y="266671"/>
                      <a:pt x="1264355" y="270933"/>
                    </a:cubicBezTo>
                    <a:cubicBezTo>
                      <a:pt x="1275797" y="274202"/>
                      <a:pt x="1286780" y="278953"/>
                      <a:pt x="1298222" y="282222"/>
                    </a:cubicBezTo>
                    <a:cubicBezTo>
                      <a:pt x="1397447" y="310572"/>
                      <a:pt x="1296042" y="277733"/>
                      <a:pt x="1377244" y="304800"/>
                    </a:cubicBezTo>
                    <a:cubicBezTo>
                      <a:pt x="1396059" y="319852"/>
                      <a:pt x="1414413" y="335499"/>
                      <a:pt x="1433689" y="349956"/>
                    </a:cubicBezTo>
                    <a:cubicBezTo>
                      <a:pt x="1444543" y="358096"/>
                      <a:pt x="1457415" y="363519"/>
                      <a:pt x="1467555" y="372533"/>
                    </a:cubicBezTo>
                    <a:cubicBezTo>
                      <a:pt x="1491420" y="393746"/>
                      <a:pt x="1504312" y="432523"/>
                      <a:pt x="1535289" y="440267"/>
                    </a:cubicBezTo>
                    <a:lnTo>
                      <a:pt x="1625600" y="462844"/>
                    </a:lnTo>
                    <a:cubicBezTo>
                      <a:pt x="1636228" y="465501"/>
                      <a:pt x="1691372" y="478061"/>
                      <a:pt x="1704622" y="485422"/>
                    </a:cubicBezTo>
                    <a:cubicBezTo>
                      <a:pt x="1728342" y="498600"/>
                      <a:pt x="1749777" y="515526"/>
                      <a:pt x="1772355" y="530578"/>
                    </a:cubicBezTo>
                    <a:cubicBezTo>
                      <a:pt x="1783644" y="538104"/>
                      <a:pt x="1798081" y="542302"/>
                      <a:pt x="1806222" y="553156"/>
                    </a:cubicBezTo>
                    <a:cubicBezTo>
                      <a:pt x="1817511" y="568208"/>
                      <a:pt x="1829153" y="583001"/>
                      <a:pt x="1840089" y="598311"/>
                    </a:cubicBezTo>
                    <a:cubicBezTo>
                      <a:pt x="1847975" y="609351"/>
                      <a:pt x="1852455" y="623244"/>
                      <a:pt x="1862666" y="632178"/>
                    </a:cubicBezTo>
                    <a:cubicBezTo>
                      <a:pt x="1883087" y="650047"/>
                      <a:pt x="1930400" y="677333"/>
                      <a:pt x="1930400" y="677333"/>
                    </a:cubicBezTo>
                    <a:cubicBezTo>
                      <a:pt x="1937926" y="688622"/>
                      <a:pt x="1943383" y="701606"/>
                      <a:pt x="1952977" y="711200"/>
                    </a:cubicBezTo>
                    <a:cubicBezTo>
                      <a:pt x="1962571" y="720794"/>
                      <a:pt x="1975990" y="725637"/>
                      <a:pt x="1986844" y="733778"/>
                    </a:cubicBezTo>
                    <a:cubicBezTo>
                      <a:pt x="1991101" y="736971"/>
                      <a:pt x="1994370" y="741304"/>
                      <a:pt x="1998133" y="745067"/>
                    </a:cubicBezTo>
                  </a:path>
                </a:pathLst>
              </a:cu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>
                  <a:latin typeface="Hind" panose="02000000000000000000" pitchFamily="2" charset="77"/>
                  <a:cs typeface="Hind" panose="02000000000000000000" pitchFamily="2" charset="77"/>
                </a:endParaRPr>
              </a:p>
            </p:txBody>
          </p:sp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4613217C-23A4-086D-2446-7081BCECE605}"/>
                  </a:ext>
                </a:extLst>
              </p:cNvPr>
              <p:cNvSpPr/>
              <p:nvPr/>
            </p:nvSpPr>
            <p:spPr>
              <a:xfrm>
                <a:off x="5655731" y="4707469"/>
                <a:ext cx="1941689" cy="745066"/>
              </a:xfrm>
              <a:custGeom>
                <a:avLst/>
                <a:gdLst>
                  <a:gd name="connsiteX0" fmla="*/ 0 w 1941689"/>
                  <a:gd name="connsiteY0" fmla="*/ 711200 h 745066"/>
                  <a:gd name="connsiteX1" fmla="*/ 79022 w 1941689"/>
                  <a:gd name="connsiteY1" fmla="*/ 722488 h 745066"/>
                  <a:gd name="connsiteX2" fmla="*/ 146755 w 1941689"/>
                  <a:gd name="connsiteY2" fmla="*/ 722488 h 745066"/>
                  <a:gd name="connsiteX3" fmla="*/ 293511 w 1941689"/>
                  <a:gd name="connsiteY3" fmla="*/ 711200 h 745066"/>
                  <a:gd name="connsiteX4" fmla="*/ 361244 w 1941689"/>
                  <a:gd name="connsiteY4" fmla="*/ 688622 h 745066"/>
                  <a:gd name="connsiteX5" fmla="*/ 440266 w 1941689"/>
                  <a:gd name="connsiteY5" fmla="*/ 722488 h 745066"/>
                  <a:gd name="connsiteX6" fmla="*/ 530577 w 1941689"/>
                  <a:gd name="connsiteY6" fmla="*/ 745066 h 745066"/>
                  <a:gd name="connsiteX7" fmla="*/ 575733 w 1941689"/>
                  <a:gd name="connsiteY7" fmla="*/ 733777 h 745066"/>
                  <a:gd name="connsiteX8" fmla="*/ 643466 w 1941689"/>
                  <a:gd name="connsiteY8" fmla="*/ 711200 h 745066"/>
                  <a:gd name="connsiteX9" fmla="*/ 778933 w 1941689"/>
                  <a:gd name="connsiteY9" fmla="*/ 722488 h 745066"/>
                  <a:gd name="connsiteX10" fmla="*/ 891822 w 1941689"/>
                  <a:gd name="connsiteY10" fmla="*/ 688622 h 745066"/>
                  <a:gd name="connsiteX11" fmla="*/ 959555 w 1941689"/>
                  <a:gd name="connsiteY11" fmla="*/ 666044 h 745066"/>
                  <a:gd name="connsiteX12" fmla="*/ 993422 w 1941689"/>
                  <a:gd name="connsiteY12" fmla="*/ 654755 h 745066"/>
                  <a:gd name="connsiteX13" fmla="*/ 1072444 w 1941689"/>
                  <a:gd name="connsiteY13" fmla="*/ 632177 h 745066"/>
                  <a:gd name="connsiteX14" fmla="*/ 1140177 w 1941689"/>
                  <a:gd name="connsiteY14" fmla="*/ 587022 h 745066"/>
                  <a:gd name="connsiteX15" fmla="*/ 1207911 w 1941689"/>
                  <a:gd name="connsiteY15" fmla="*/ 541866 h 745066"/>
                  <a:gd name="connsiteX16" fmla="*/ 1286933 w 1941689"/>
                  <a:gd name="connsiteY16" fmla="*/ 519288 h 745066"/>
                  <a:gd name="connsiteX17" fmla="*/ 1354666 w 1941689"/>
                  <a:gd name="connsiteY17" fmla="*/ 474133 h 745066"/>
                  <a:gd name="connsiteX18" fmla="*/ 1399822 w 1941689"/>
                  <a:gd name="connsiteY18" fmla="*/ 451555 h 745066"/>
                  <a:gd name="connsiteX19" fmla="*/ 1467555 w 1941689"/>
                  <a:gd name="connsiteY19" fmla="*/ 428977 h 745066"/>
                  <a:gd name="connsiteX20" fmla="*/ 1501422 w 1941689"/>
                  <a:gd name="connsiteY20" fmla="*/ 395111 h 745066"/>
                  <a:gd name="connsiteX21" fmla="*/ 1603022 w 1941689"/>
                  <a:gd name="connsiteY21" fmla="*/ 338666 h 745066"/>
                  <a:gd name="connsiteX22" fmla="*/ 1648177 w 1941689"/>
                  <a:gd name="connsiteY22" fmla="*/ 327377 h 745066"/>
                  <a:gd name="connsiteX23" fmla="*/ 1738489 w 1941689"/>
                  <a:gd name="connsiteY23" fmla="*/ 248355 h 745066"/>
                  <a:gd name="connsiteX24" fmla="*/ 1783644 w 1941689"/>
                  <a:gd name="connsiteY24" fmla="*/ 203200 h 745066"/>
                  <a:gd name="connsiteX25" fmla="*/ 1817511 w 1941689"/>
                  <a:gd name="connsiteY25" fmla="*/ 169333 h 745066"/>
                  <a:gd name="connsiteX26" fmla="*/ 1862666 w 1941689"/>
                  <a:gd name="connsiteY26" fmla="*/ 146755 h 745066"/>
                  <a:gd name="connsiteX27" fmla="*/ 1896533 w 1941689"/>
                  <a:gd name="connsiteY27" fmla="*/ 124177 h 745066"/>
                  <a:gd name="connsiteX28" fmla="*/ 1930400 w 1941689"/>
                  <a:gd name="connsiteY28" fmla="*/ 56444 h 745066"/>
                  <a:gd name="connsiteX29" fmla="*/ 1941689 w 1941689"/>
                  <a:gd name="connsiteY29" fmla="*/ 0 h 745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1941689" h="745066">
                    <a:moveTo>
                      <a:pt x="0" y="711200"/>
                    </a:moveTo>
                    <a:cubicBezTo>
                      <a:pt x="26341" y="714963"/>
                      <a:pt x="52546" y="725136"/>
                      <a:pt x="79022" y="722488"/>
                    </a:cubicBezTo>
                    <a:cubicBezTo>
                      <a:pt x="157552" y="714635"/>
                      <a:pt x="68226" y="670136"/>
                      <a:pt x="146755" y="722488"/>
                    </a:cubicBezTo>
                    <a:cubicBezTo>
                      <a:pt x="195674" y="718725"/>
                      <a:pt x="245048" y="718852"/>
                      <a:pt x="293511" y="711200"/>
                    </a:cubicBezTo>
                    <a:cubicBezTo>
                      <a:pt x="317019" y="707488"/>
                      <a:pt x="361244" y="688622"/>
                      <a:pt x="361244" y="688622"/>
                    </a:cubicBezTo>
                    <a:cubicBezTo>
                      <a:pt x="455224" y="712117"/>
                      <a:pt x="362306" y="683509"/>
                      <a:pt x="440266" y="722488"/>
                    </a:cubicBezTo>
                    <a:cubicBezTo>
                      <a:pt x="463408" y="734059"/>
                      <a:pt x="509108" y="740772"/>
                      <a:pt x="530577" y="745066"/>
                    </a:cubicBezTo>
                    <a:cubicBezTo>
                      <a:pt x="545629" y="741303"/>
                      <a:pt x="560872" y="738235"/>
                      <a:pt x="575733" y="733777"/>
                    </a:cubicBezTo>
                    <a:cubicBezTo>
                      <a:pt x="598528" y="726939"/>
                      <a:pt x="643466" y="711200"/>
                      <a:pt x="643466" y="711200"/>
                    </a:cubicBezTo>
                    <a:cubicBezTo>
                      <a:pt x="688622" y="714963"/>
                      <a:pt x="733621" y="722488"/>
                      <a:pt x="778933" y="722488"/>
                    </a:cubicBezTo>
                    <a:cubicBezTo>
                      <a:pt x="820309" y="722488"/>
                      <a:pt x="854463" y="702207"/>
                      <a:pt x="891822" y="688622"/>
                    </a:cubicBezTo>
                    <a:cubicBezTo>
                      <a:pt x="914188" y="680489"/>
                      <a:pt x="936977" y="673570"/>
                      <a:pt x="959555" y="666044"/>
                    </a:cubicBezTo>
                    <a:cubicBezTo>
                      <a:pt x="970844" y="662281"/>
                      <a:pt x="981878" y="657641"/>
                      <a:pt x="993422" y="654755"/>
                    </a:cubicBezTo>
                    <a:cubicBezTo>
                      <a:pt x="1050121" y="640580"/>
                      <a:pt x="1023858" y="648372"/>
                      <a:pt x="1072444" y="632177"/>
                    </a:cubicBezTo>
                    <a:cubicBezTo>
                      <a:pt x="1147605" y="557018"/>
                      <a:pt x="1066658" y="627866"/>
                      <a:pt x="1140177" y="587022"/>
                    </a:cubicBezTo>
                    <a:cubicBezTo>
                      <a:pt x="1163898" y="573844"/>
                      <a:pt x="1181586" y="548447"/>
                      <a:pt x="1207911" y="541866"/>
                    </a:cubicBezTo>
                    <a:cubicBezTo>
                      <a:pt x="1218539" y="539209"/>
                      <a:pt x="1273683" y="526649"/>
                      <a:pt x="1286933" y="519288"/>
                    </a:cubicBezTo>
                    <a:cubicBezTo>
                      <a:pt x="1310653" y="506110"/>
                      <a:pt x="1330396" y="486268"/>
                      <a:pt x="1354666" y="474133"/>
                    </a:cubicBezTo>
                    <a:cubicBezTo>
                      <a:pt x="1369718" y="466607"/>
                      <a:pt x="1384197" y="457805"/>
                      <a:pt x="1399822" y="451555"/>
                    </a:cubicBezTo>
                    <a:cubicBezTo>
                      <a:pt x="1421919" y="442716"/>
                      <a:pt x="1467555" y="428977"/>
                      <a:pt x="1467555" y="428977"/>
                    </a:cubicBezTo>
                    <a:cubicBezTo>
                      <a:pt x="1478844" y="417688"/>
                      <a:pt x="1488820" y="404912"/>
                      <a:pt x="1501422" y="395111"/>
                    </a:cubicBezTo>
                    <a:cubicBezTo>
                      <a:pt x="1548374" y="358593"/>
                      <a:pt x="1556868" y="351853"/>
                      <a:pt x="1603022" y="338666"/>
                    </a:cubicBezTo>
                    <a:cubicBezTo>
                      <a:pt x="1617940" y="334404"/>
                      <a:pt x="1633125" y="331140"/>
                      <a:pt x="1648177" y="327377"/>
                    </a:cubicBezTo>
                    <a:cubicBezTo>
                      <a:pt x="1727200" y="274696"/>
                      <a:pt x="1700859" y="304800"/>
                      <a:pt x="1738489" y="248355"/>
                    </a:cubicBezTo>
                    <a:cubicBezTo>
                      <a:pt x="1759990" y="183846"/>
                      <a:pt x="1732038" y="237603"/>
                      <a:pt x="1783644" y="203200"/>
                    </a:cubicBezTo>
                    <a:cubicBezTo>
                      <a:pt x="1796928" y="194344"/>
                      <a:pt x="1804520" y="178613"/>
                      <a:pt x="1817511" y="169333"/>
                    </a:cubicBezTo>
                    <a:cubicBezTo>
                      <a:pt x="1831205" y="159552"/>
                      <a:pt x="1848055" y="155104"/>
                      <a:pt x="1862666" y="146755"/>
                    </a:cubicBezTo>
                    <a:cubicBezTo>
                      <a:pt x="1874446" y="140023"/>
                      <a:pt x="1885244" y="131703"/>
                      <a:pt x="1896533" y="124177"/>
                    </a:cubicBezTo>
                    <a:cubicBezTo>
                      <a:pt x="1918607" y="91067"/>
                      <a:pt x="1921052" y="93835"/>
                      <a:pt x="1930400" y="56444"/>
                    </a:cubicBezTo>
                    <a:cubicBezTo>
                      <a:pt x="1935054" y="37830"/>
                      <a:pt x="1941689" y="0"/>
                      <a:pt x="1941689" y="0"/>
                    </a:cubicBezTo>
                  </a:path>
                </a:pathLst>
              </a:cu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>
                  <a:latin typeface="Hind" panose="02000000000000000000" pitchFamily="2" charset="77"/>
                  <a:cs typeface="Hind" panose="02000000000000000000" pitchFamily="2" charset="77"/>
                </a:endParaRPr>
              </a:p>
            </p:txBody>
          </p:sp>
        </p:grp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8F60D19-BACF-9FFB-D527-3CC7463D51ED}"/>
                </a:ext>
              </a:extLst>
            </p:cNvPr>
            <p:cNvSpPr/>
            <p:nvPr/>
          </p:nvSpPr>
          <p:spPr>
            <a:xfrm>
              <a:off x="5083218" y="4260101"/>
              <a:ext cx="4149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en-GB" sz="1400" b="1" dirty="0">
                  <a:latin typeface="Hind" panose="02000000000000000000" pitchFamily="2" charset="77"/>
                  <a:cs typeface="Hind" panose="02000000000000000000" pitchFamily="2" charset="77"/>
                </a:rPr>
                <a:t>Delayed motoric response execution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0C2CD7AE-C179-F10B-2C91-41747AD73F5F}"/>
              </a:ext>
            </a:extLst>
          </p:cNvPr>
          <p:cNvGrpSpPr/>
          <p:nvPr/>
        </p:nvGrpSpPr>
        <p:grpSpPr>
          <a:xfrm>
            <a:off x="8570433" y="4266264"/>
            <a:ext cx="4149726" cy="1968964"/>
            <a:chOff x="8570433" y="4266264"/>
            <a:chExt cx="4149726" cy="1968964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128A7BA8-FB81-C43D-3E3D-A4C3E327E033}"/>
                </a:ext>
              </a:extLst>
            </p:cNvPr>
            <p:cNvGrpSpPr/>
            <p:nvPr/>
          </p:nvGrpSpPr>
          <p:grpSpPr>
            <a:xfrm>
              <a:off x="9050194" y="4669342"/>
              <a:ext cx="2640849" cy="1449238"/>
              <a:chOff x="3206150" y="4479026"/>
              <a:chExt cx="2640849" cy="1449238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8D51BB0C-769A-37ED-EFCA-60C66CD29296}"/>
                  </a:ext>
                </a:extLst>
              </p:cNvPr>
              <p:cNvSpPr/>
              <p:nvPr/>
            </p:nvSpPr>
            <p:spPr>
              <a:xfrm>
                <a:off x="3206150" y="4479026"/>
                <a:ext cx="2605178" cy="14492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>
                  <a:latin typeface="Hind" panose="02000000000000000000" pitchFamily="2" charset="77"/>
                  <a:cs typeface="Hind" panose="02000000000000000000" pitchFamily="2" charset="77"/>
                </a:endParaRP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741FD935-56D9-FA8E-6BA5-31F16B59703B}"/>
                  </a:ext>
                </a:extLst>
              </p:cNvPr>
              <p:cNvSpPr/>
              <p:nvPr/>
            </p:nvSpPr>
            <p:spPr>
              <a:xfrm>
                <a:off x="5801280" y="4479026"/>
                <a:ext cx="45719" cy="144923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ES">
                  <a:latin typeface="Hind" panose="02000000000000000000" pitchFamily="2" charset="77"/>
                  <a:cs typeface="Hind" panose="02000000000000000000" pitchFamily="2" charset="77"/>
                </a:endParaRPr>
              </a:p>
            </p:txBody>
          </p:sp>
        </p:grp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0842FD3-044A-79EE-49E7-3432745DFB42}"/>
                </a:ext>
              </a:extLst>
            </p:cNvPr>
            <p:cNvCxnSpPr>
              <a:cxnSpLocks/>
            </p:cNvCxnSpPr>
            <p:nvPr/>
          </p:nvCxnSpPr>
          <p:spPr>
            <a:xfrm>
              <a:off x="9043838" y="5676183"/>
              <a:ext cx="2595130" cy="0"/>
            </a:xfrm>
            <a:prstGeom prst="line">
              <a:avLst/>
            </a:prstGeom>
            <a:ln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828A2C6-2974-6DA7-079F-85181677D534}"/>
                </a:ext>
              </a:extLst>
            </p:cNvPr>
            <p:cNvCxnSpPr/>
            <p:nvPr/>
          </p:nvCxnSpPr>
          <p:spPr>
            <a:xfrm>
              <a:off x="9453884" y="4681669"/>
              <a:ext cx="0" cy="1449238"/>
            </a:xfrm>
            <a:prstGeom prst="line">
              <a:avLst/>
            </a:prstGeom>
            <a:ln w="952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8107F70-548C-09B3-676B-F7825F0A602F}"/>
                </a:ext>
              </a:extLst>
            </p:cNvPr>
            <p:cNvSpPr txBox="1"/>
            <p:nvPr/>
          </p:nvSpPr>
          <p:spPr>
            <a:xfrm>
              <a:off x="11605101" y="4519381"/>
              <a:ext cx="64929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1100" dirty="0">
                  <a:latin typeface="Hind" panose="02000000000000000000" pitchFamily="2" charset="77"/>
                  <a:cs typeface="Hind" panose="02000000000000000000" pitchFamily="2" charset="77"/>
                </a:rPr>
                <a:t>Resp 1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D5C8B676-C622-89C3-E259-4B5867739D44}"/>
                </a:ext>
              </a:extLst>
            </p:cNvPr>
            <p:cNvSpPr txBox="1"/>
            <p:nvPr/>
          </p:nvSpPr>
          <p:spPr>
            <a:xfrm>
              <a:off x="11605101" y="5973618"/>
              <a:ext cx="72670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ES" sz="1100" dirty="0">
                  <a:latin typeface="Hind" panose="02000000000000000000" pitchFamily="2" charset="77"/>
                  <a:cs typeface="Hind" panose="02000000000000000000" pitchFamily="2" charset="77"/>
                </a:rPr>
                <a:t>R</a:t>
              </a:r>
              <a:r>
                <a:rPr lang="en-GB" sz="1100" dirty="0">
                  <a:latin typeface="Hind" panose="02000000000000000000" pitchFamily="2" charset="77"/>
                  <a:cs typeface="Hind" panose="02000000000000000000" pitchFamily="2" charset="77"/>
                </a:rPr>
                <a:t>e</a:t>
              </a:r>
              <a:r>
                <a:rPr lang="en-ES" sz="1100" dirty="0">
                  <a:latin typeface="Hind" panose="02000000000000000000" pitchFamily="2" charset="77"/>
                  <a:cs typeface="Hind" panose="02000000000000000000" pitchFamily="2" charset="77"/>
                </a:rPr>
                <a:t>sp 2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54C602D-7C90-FFC2-652F-EB30187F1576}"/>
                </a:ext>
              </a:extLst>
            </p:cNvPr>
            <p:cNvSpPr txBox="1"/>
            <p:nvPr/>
          </p:nvSpPr>
          <p:spPr>
            <a:xfrm>
              <a:off x="9147015" y="5321569"/>
              <a:ext cx="10861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1100" i="1" dirty="0">
                  <a:latin typeface="Hind" panose="02000000000000000000" pitchFamily="2" charset="77"/>
                  <a:cs typeface="Hind" panose="02000000000000000000" pitchFamily="2" charset="77"/>
                </a:rPr>
                <a:t>z</a:t>
              </a:r>
              <a:endParaRPr lang="en-ES" sz="1100" i="1" dirty="0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8BC2C0BE-7D4C-54B2-4984-7BD3180E5B88}"/>
                </a:ext>
              </a:extLst>
            </p:cNvPr>
            <p:cNvSpPr/>
            <p:nvPr/>
          </p:nvSpPr>
          <p:spPr>
            <a:xfrm>
              <a:off x="9064382" y="5663859"/>
              <a:ext cx="1409450" cy="440564"/>
            </a:xfrm>
            <a:custGeom>
              <a:avLst/>
              <a:gdLst>
                <a:gd name="connsiteX0" fmla="*/ 0 w 1998133"/>
                <a:gd name="connsiteY0" fmla="*/ 33867 h 745067"/>
                <a:gd name="connsiteX1" fmla="*/ 79022 w 1998133"/>
                <a:gd name="connsiteY1" fmla="*/ 79022 h 745067"/>
                <a:gd name="connsiteX2" fmla="*/ 146755 w 1998133"/>
                <a:gd name="connsiteY2" fmla="*/ 33867 h 745067"/>
                <a:gd name="connsiteX3" fmla="*/ 214489 w 1998133"/>
                <a:gd name="connsiteY3" fmla="*/ 0 h 745067"/>
                <a:gd name="connsiteX4" fmla="*/ 282222 w 1998133"/>
                <a:gd name="connsiteY4" fmla="*/ 56444 h 745067"/>
                <a:gd name="connsiteX5" fmla="*/ 383822 w 1998133"/>
                <a:gd name="connsiteY5" fmla="*/ 45156 h 745067"/>
                <a:gd name="connsiteX6" fmla="*/ 417689 w 1998133"/>
                <a:gd name="connsiteY6" fmla="*/ 33867 h 745067"/>
                <a:gd name="connsiteX7" fmla="*/ 508000 w 1998133"/>
                <a:gd name="connsiteY7" fmla="*/ 11289 h 745067"/>
                <a:gd name="connsiteX8" fmla="*/ 575733 w 1998133"/>
                <a:gd name="connsiteY8" fmla="*/ 56444 h 745067"/>
                <a:gd name="connsiteX9" fmla="*/ 609600 w 1998133"/>
                <a:gd name="connsiteY9" fmla="*/ 79022 h 745067"/>
                <a:gd name="connsiteX10" fmla="*/ 632177 w 1998133"/>
                <a:gd name="connsiteY10" fmla="*/ 112889 h 745067"/>
                <a:gd name="connsiteX11" fmla="*/ 756355 w 1998133"/>
                <a:gd name="connsiteY11" fmla="*/ 112889 h 745067"/>
                <a:gd name="connsiteX12" fmla="*/ 891822 w 1998133"/>
                <a:gd name="connsiteY12" fmla="*/ 135467 h 745067"/>
                <a:gd name="connsiteX13" fmla="*/ 1004711 w 1998133"/>
                <a:gd name="connsiteY13" fmla="*/ 203200 h 745067"/>
                <a:gd name="connsiteX14" fmla="*/ 1095022 w 1998133"/>
                <a:gd name="connsiteY14" fmla="*/ 214489 h 745067"/>
                <a:gd name="connsiteX15" fmla="*/ 1185333 w 1998133"/>
                <a:gd name="connsiteY15" fmla="*/ 237067 h 745067"/>
                <a:gd name="connsiteX16" fmla="*/ 1219200 w 1998133"/>
                <a:gd name="connsiteY16" fmla="*/ 259644 h 745067"/>
                <a:gd name="connsiteX17" fmla="*/ 1264355 w 1998133"/>
                <a:gd name="connsiteY17" fmla="*/ 270933 h 745067"/>
                <a:gd name="connsiteX18" fmla="*/ 1298222 w 1998133"/>
                <a:gd name="connsiteY18" fmla="*/ 282222 h 745067"/>
                <a:gd name="connsiteX19" fmla="*/ 1377244 w 1998133"/>
                <a:gd name="connsiteY19" fmla="*/ 304800 h 745067"/>
                <a:gd name="connsiteX20" fmla="*/ 1433689 w 1998133"/>
                <a:gd name="connsiteY20" fmla="*/ 349956 h 745067"/>
                <a:gd name="connsiteX21" fmla="*/ 1467555 w 1998133"/>
                <a:gd name="connsiteY21" fmla="*/ 372533 h 745067"/>
                <a:gd name="connsiteX22" fmla="*/ 1535289 w 1998133"/>
                <a:gd name="connsiteY22" fmla="*/ 440267 h 745067"/>
                <a:gd name="connsiteX23" fmla="*/ 1625600 w 1998133"/>
                <a:gd name="connsiteY23" fmla="*/ 462844 h 745067"/>
                <a:gd name="connsiteX24" fmla="*/ 1704622 w 1998133"/>
                <a:gd name="connsiteY24" fmla="*/ 485422 h 745067"/>
                <a:gd name="connsiteX25" fmla="*/ 1772355 w 1998133"/>
                <a:gd name="connsiteY25" fmla="*/ 530578 h 745067"/>
                <a:gd name="connsiteX26" fmla="*/ 1806222 w 1998133"/>
                <a:gd name="connsiteY26" fmla="*/ 553156 h 745067"/>
                <a:gd name="connsiteX27" fmla="*/ 1840089 w 1998133"/>
                <a:gd name="connsiteY27" fmla="*/ 598311 h 745067"/>
                <a:gd name="connsiteX28" fmla="*/ 1862666 w 1998133"/>
                <a:gd name="connsiteY28" fmla="*/ 632178 h 745067"/>
                <a:gd name="connsiteX29" fmla="*/ 1930400 w 1998133"/>
                <a:gd name="connsiteY29" fmla="*/ 677333 h 745067"/>
                <a:gd name="connsiteX30" fmla="*/ 1952977 w 1998133"/>
                <a:gd name="connsiteY30" fmla="*/ 711200 h 745067"/>
                <a:gd name="connsiteX31" fmla="*/ 1986844 w 1998133"/>
                <a:gd name="connsiteY31" fmla="*/ 733778 h 745067"/>
                <a:gd name="connsiteX32" fmla="*/ 1998133 w 1998133"/>
                <a:gd name="connsiteY32" fmla="*/ 745067 h 7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998133" h="745067">
                  <a:moveTo>
                    <a:pt x="0" y="33867"/>
                  </a:moveTo>
                  <a:cubicBezTo>
                    <a:pt x="26341" y="48919"/>
                    <a:pt x="48684" y="79022"/>
                    <a:pt x="79022" y="79022"/>
                  </a:cubicBezTo>
                  <a:cubicBezTo>
                    <a:pt x="106157" y="79022"/>
                    <a:pt x="124177" y="48919"/>
                    <a:pt x="146755" y="33867"/>
                  </a:cubicBezTo>
                  <a:cubicBezTo>
                    <a:pt x="190524" y="4688"/>
                    <a:pt x="167750" y="15580"/>
                    <a:pt x="214489" y="0"/>
                  </a:cubicBezTo>
                  <a:cubicBezTo>
                    <a:pt x="222645" y="8156"/>
                    <a:pt x="265074" y="55015"/>
                    <a:pt x="282222" y="56444"/>
                  </a:cubicBezTo>
                  <a:cubicBezTo>
                    <a:pt x="316179" y="59274"/>
                    <a:pt x="349955" y="48919"/>
                    <a:pt x="383822" y="45156"/>
                  </a:cubicBezTo>
                  <a:cubicBezTo>
                    <a:pt x="395111" y="41393"/>
                    <a:pt x="406145" y="36753"/>
                    <a:pt x="417689" y="33867"/>
                  </a:cubicBezTo>
                  <a:lnTo>
                    <a:pt x="508000" y="11289"/>
                  </a:lnTo>
                  <a:lnTo>
                    <a:pt x="575733" y="56444"/>
                  </a:lnTo>
                  <a:lnTo>
                    <a:pt x="609600" y="79022"/>
                  </a:lnTo>
                  <a:cubicBezTo>
                    <a:pt x="617126" y="90311"/>
                    <a:pt x="621583" y="104413"/>
                    <a:pt x="632177" y="112889"/>
                  </a:cubicBezTo>
                  <a:cubicBezTo>
                    <a:pt x="663218" y="137723"/>
                    <a:pt x="734817" y="115581"/>
                    <a:pt x="756355" y="112889"/>
                  </a:cubicBezTo>
                  <a:cubicBezTo>
                    <a:pt x="775009" y="114962"/>
                    <a:pt x="858725" y="117080"/>
                    <a:pt x="891822" y="135467"/>
                  </a:cubicBezTo>
                  <a:cubicBezTo>
                    <a:pt x="911688" y="146503"/>
                    <a:pt x="973655" y="195436"/>
                    <a:pt x="1004711" y="203200"/>
                  </a:cubicBezTo>
                  <a:cubicBezTo>
                    <a:pt x="1034143" y="210558"/>
                    <a:pt x="1064918" y="210726"/>
                    <a:pt x="1095022" y="214489"/>
                  </a:cubicBezTo>
                  <a:cubicBezTo>
                    <a:pt x="1125126" y="222015"/>
                    <a:pt x="1159514" y="219855"/>
                    <a:pt x="1185333" y="237067"/>
                  </a:cubicBezTo>
                  <a:cubicBezTo>
                    <a:pt x="1196622" y="244593"/>
                    <a:pt x="1206729" y="254300"/>
                    <a:pt x="1219200" y="259644"/>
                  </a:cubicBezTo>
                  <a:cubicBezTo>
                    <a:pt x="1233461" y="265756"/>
                    <a:pt x="1249437" y="266671"/>
                    <a:pt x="1264355" y="270933"/>
                  </a:cubicBezTo>
                  <a:cubicBezTo>
                    <a:pt x="1275797" y="274202"/>
                    <a:pt x="1286780" y="278953"/>
                    <a:pt x="1298222" y="282222"/>
                  </a:cubicBezTo>
                  <a:cubicBezTo>
                    <a:pt x="1397447" y="310572"/>
                    <a:pt x="1296042" y="277733"/>
                    <a:pt x="1377244" y="304800"/>
                  </a:cubicBezTo>
                  <a:cubicBezTo>
                    <a:pt x="1396059" y="319852"/>
                    <a:pt x="1414413" y="335499"/>
                    <a:pt x="1433689" y="349956"/>
                  </a:cubicBezTo>
                  <a:cubicBezTo>
                    <a:pt x="1444543" y="358096"/>
                    <a:pt x="1457415" y="363519"/>
                    <a:pt x="1467555" y="372533"/>
                  </a:cubicBezTo>
                  <a:cubicBezTo>
                    <a:pt x="1491420" y="393746"/>
                    <a:pt x="1504312" y="432523"/>
                    <a:pt x="1535289" y="440267"/>
                  </a:cubicBezTo>
                  <a:lnTo>
                    <a:pt x="1625600" y="462844"/>
                  </a:lnTo>
                  <a:cubicBezTo>
                    <a:pt x="1636228" y="465501"/>
                    <a:pt x="1691372" y="478061"/>
                    <a:pt x="1704622" y="485422"/>
                  </a:cubicBezTo>
                  <a:cubicBezTo>
                    <a:pt x="1728342" y="498600"/>
                    <a:pt x="1749777" y="515526"/>
                    <a:pt x="1772355" y="530578"/>
                  </a:cubicBezTo>
                  <a:cubicBezTo>
                    <a:pt x="1783644" y="538104"/>
                    <a:pt x="1798081" y="542302"/>
                    <a:pt x="1806222" y="553156"/>
                  </a:cubicBezTo>
                  <a:cubicBezTo>
                    <a:pt x="1817511" y="568208"/>
                    <a:pt x="1829153" y="583001"/>
                    <a:pt x="1840089" y="598311"/>
                  </a:cubicBezTo>
                  <a:cubicBezTo>
                    <a:pt x="1847975" y="609351"/>
                    <a:pt x="1852455" y="623244"/>
                    <a:pt x="1862666" y="632178"/>
                  </a:cubicBezTo>
                  <a:cubicBezTo>
                    <a:pt x="1883087" y="650047"/>
                    <a:pt x="1930400" y="677333"/>
                    <a:pt x="1930400" y="677333"/>
                  </a:cubicBezTo>
                  <a:cubicBezTo>
                    <a:pt x="1937926" y="688622"/>
                    <a:pt x="1943383" y="701606"/>
                    <a:pt x="1952977" y="711200"/>
                  </a:cubicBezTo>
                  <a:cubicBezTo>
                    <a:pt x="1962571" y="720794"/>
                    <a:pt x="1975990" y="725637"/>
                    <a:pt x="1986844" y="733778"/>
                  </a:cubicBezTo>
                  <a:cubicBezTo>
                    <a:pt x="1991101" y="736971"/>
                    <a:pt x="1994370" y="741304"/>
                    <a:pt x="1998133" y="745067"/>
                  </a:cubicBezTo>
                </a:path>
              </a:pathLst>
            </a:cu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3FB01268-C93F-69CC-F7D3-0351B40BF258}"/>
                </a:ext>
              </a:extLst>
            </p:cNvPr>
            <p:cNvSpPr/>
            <p:nvPr/>
          </p:nvSpPr>
          <p:spPr>
            <a:xfrm>
              <a:off x="9064381" y="4681669"/>
              <a:ext cx="1941689" cy="994514"/>
            </a:xfrm>
            <a:custGeom>
              <a:avLst/>
              <a:gdLst>
                <a:gd name="connsiteX0" fmla="*/ 0 w 1941689"/>
                <a:gd name="connsiteY0" fmla="*/ 711200 h 745066"/>
                <a:gd name="connsiteX1" fmla="*/ 79022 w 1941689"/>
                <a:gd name="connsiteY1" fmla="*/ 722488 h 745066"/>
                <a:gd name="connsiteX2" fmla="*/ 146755 w 1941689"/>
                <a:gd name="connsiteY2" fmla="*/ 722488 h 745066"/>
                <a:gd name="connsiteX3" fmla="*/ 293511 w 1941689"/>
                <a:gd name="connsiteY3" fmla="*/ 711200 h 745066"/>
                <a:gd name="connsiteX4" fmla="*/ 361244 w 1941689"/>
                <a:gd name="connsiteY4" fmla="*/ 688622 h 745066"/>
                <a:gd name="connsiteX5" fmla="*/ 440266 w 1941689"/>
                <a:gd name="connsiteY5" fmla="*/ 722488 h 745066"/>
                <a:gd name="connsiteX6" fmla="*/ 530577 w 1941689"/>
                <a:gd name="connsiteY6" fmla="*/ 745066 h 745066"/>
                <a:gd name="connsiteX7" fmla="*/ 575733 w 1941689"/>
                <a:gd name="connsiteY7" fmla="*/ 733777 h 745066"/>
                <a:gd name="connsiteX8" fmla="*/ 643466 w 1941689"/>
                <a:gd name="connsiteY8" fmla="*/ 711200 h 745066"/>
                <a:gd name="connsiteX9" fmla="*/ 778933 w 1941689"/>
                <a:gd name="connsiteY9" fmla="*/ 722488 h 745066"/>
                <a:gd name="connsiteX10" fmla="*/ 891822 w 1941689"/>
                <a:gd name="connsiteY10" fmla="*/ 688622 h 745066"/>
                <a:gd name="connsiteX11" fmla="*/ 959555 w 1941689"/>
                <a:gd name="connsiteY11" fmla="*/ 666044 h 745066"/>
                <a:gd name="connsiteX12" fmla="*/ 993422 w 1941689"/>
                <a:gd name="connsiteY12" fmla="*/ 654755 h 745066"/>
                <a:gd name="connsiteX13" fmla="*/ 1072444 w 1941689"/>
                <a:gd name="connsiteY13" fmla="*/ 632177 h 745066"/>
                <a:gd name="connsiteX14" fmla="*/ 1140177 w 1941689"/>
                <a:gd name="connsiteY14" fmla="*/ 587022 h 745066"/>
                <a:gd name="connsiteX15" fmla="*/ 1207911 w 1941689"/>
                <a:gd name="connsiteY15" fmla="*/ 541866 h 745066"/>
                <a:gd name="connsiteX16" fmla="*/ 1286933 w 1941689"/>
                <a:gd name="connsiteY16" fmla="*/ 519288 h 745066"/>
                <a:gd name="connsiteX17" fmla="*/ 1354666 w 1941689"/>
                <a:gd name="connsiteY17" fmla="*/ 474133 h 745066"/>
                <a:gd name="connsiteX18" fmla="*/ 1399822 w 1941689"/>
                <a:gd name="connsiteY18" fmla="*/ 451555 h 745066"/>
                <a:gd name="connsiteX19" fmla="*/ 1467555 w 1941689"/>
                <a:gd name="connsiteY19" fmla="*/ 428977 h 745066"/>
                <a:gd name="connsiteX20" fmla="*/ 1501422 w 1941689"/>
                <a:gd name="connsiteY20" fmla="*/ 395111 h 745066"/>
                <a:gd name="connsiteX21" fmla="*/ 1603022 w 1941689"/>
                <a:gd name="connsiteY21" fmla="*/ 338666 h 745066"/>
                <a:gd name="connsiteX22" fmla="*/ 1648177 w 1941689"/>
                <a:gd name="connsiteY22" fmla="*/ 327377 h 745066"/>
                <a:gd name="connsiteX23" fmla="*/ 1738489 w 1941689"/>
                <a:gd name="connsiteY23" fmla="*/ 248355 h 745066"/>
                <a:gd name="connsiteX24" fmla="*/ 1783644 w 1941689"/>
                <a:gd name="connsiteY24" fmla="*/ 203200 h 745066"/>
                <a:gd name="connsiteX25" fmla="*/ 1817511 w 1941689"/>
                <a:gd name="connsiteY25" fmla="*/ 169333 h 745066"/>
                <a:gd name="connsiteX26" fmla="*/ 1862666 w 1941689"/>
                <a:gd name="connsiteY26" fmla="*/ 146755 h 745066"/>
                <a:gd name="connsiteX27" fmla="*/ 1896533 w 1941689"/>
                <a:gd name="connsiteY27" fmla="*/ 124177 h 745066"/>
                <a:gd name="connsiteX28" fmla="*/ 1930400 w 1941689"/>
                <a:gd name="connsiteY28" fmla="*/ 56444 h 745066"/>
                <a:gd name="connsiteX29" fmla="*/ 1941689 w 1941689"/>
                <a:gd name="connsiteY29" fmla="*/ 0 h 745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941689" h="745066">
                  <a:moveTo>
                    <a:pt x="0" y="711200"/>
                  </a:moveTo>
                  <a:cubicBezTo>
                    <a:pt x="26341" y="714963"/>
                    <a:pt x="52546" y="725136"/>
                    <a:pt x="79022" y="722488"/>
                  </a:cubicBezTo>
                  <a:cubicBezTo>
                    <a:pt x="157552" y="714635"/>
                    <a:pt x="68226" y="670136"/>
                    <a:pt x="146755" y="722488"/>
                  </a:cubicBezTo>
                  <a:cubicBezTo>
                    <a:pt x="195674" y="718725"/>
                    <a:pt x="245048" y="718852"/>
                    <a:pt x="293511" y="711200"/>
                  </a:cubicBezTo>
                  <a:cubicBezTo>
                    <a:pt x="317019" y="707488"/>
                    <a:pt x="361244" y="688622"/>
                    <a:pt x="361244" y="688622"/>
                  </a:cubicBezTo>
                  <a:cubicBezTo>
                    <a:pt x="455224" y="712117"/>
                    <a:pt x="362306" y="683509"/>
                    <a:pt x="440266" y="722488"/>
                  </a:cubicBezTo>
                  <a:cubicBezTo>
                    <a:pt x="463408" y="734059"/>
                    <a:pt x="509108" y="740772"/>
                    <a:pt x="530577" y="745066"/>
                  </a:cubicBezTo>
                  <a:cubicBezTo>
                    <a:pt x="545629" y="741303"/>
                    <a:pt x="560872" y="738235"/>
                    <a:pt x="575733" y="733777"/>
                  </a:cubicBezTo>
                  <a:cubicBezTo>
                    <a:pt x="598528" y="726939"/>
                    <a:pt x="643466" y="711200"/>
                    <a:pt x="643466" y="711200"/>
                  </a:cubicBezTo>
                  <a:cubicBezTo>
                    <a:pt x="688622" y="714963"/>
                    <a:pt x="733621" y="722488"/>
                    <a:pt x="778933" y="722488"/>
                  </a:cubicBezTo>
                  <a:cubicBezTo>
                    <a:pt x="820309" y="722488"/>
                    <a:pt x="854463" y="702207"/>
                    <a:pt x="891822" y="688622"/>
                  </a:cubicBezTo>
                  <a:cubicBezTo>
                    <a:pt x="914188" y="680489"/>
                    <a:pt x="936977" y="673570"/>
                    <a:pt x="959555" y="666044"/>
                  </a:cubicBezTo>
                  <a:cubicBezTo>
                    <a:pt x="970844" y="662281"/>
                    <a:pt x="981878" y="657641"/>
                    <a:pt x="993422" y="654755"/>
                  </a:cubicBezTo>
                  <a:cubicBezTo>
                    <a:pt x="1050121" y="640580"/>
                    <a:pt x="1023858" y="648372"/>
                    <a:pt x="1072444" y="632177"/>
                  </a:cubicBezTo>
                  <a:cubicBezTo>
                    <a:pt x="1147605" y="557018"/>
                    <a:pt x="1066658" y="627866"/>
                    <a:pt x="1140177" y="587022"/>
                  </a:cubicBezTo>
                  <a:cubicBezTo>
                    <a:pt x="1163898" y="573844"/>
                    <a:pt x="1181586" y="548447"/>
                    <a:pt x="1207911" y="541866"/>
                  </a:cubicBezTo>
                  <a:cubicBezTo>
                    <a:pt x="1218539" y="539209"/>
                    <a:pt x="1273683" y="526649"/>
                    <a:pt x="1286933" y="519288"/>
                  </a:cubicBezTo>
                  <a:cubicBezTo>
                    <a:pt x="1310653" y="506110"/>
                    <a:pt x="1330396" y="486268"/>
                    <a:pt x="1354666" y="474133"/>
                  </a:cubicBezTo>
                  <a:cubicBezTo>
                    <a:pt x="1369718" y="466607"/>
                    <a:pt x="1384197" y="457805"/>
                    <a:pt x="1399822" y="451555"/>
                  </a:cubicBezTo>
                  <a:cubicBezTo>
                    <a:pt x="1421919" y="442716"/>
                    <a:pt x="1467555" y="428977"/>
                    <a:pt x="1467555" y="428977"/>
                  </a:cubicBezTo>
                  <a:cubicBezTo>
                    <a:pt x="1478844" y="417688"/>
                    <a:pt x="1488820" y="404912"/>
                    <a:pt x="1501422" y="395111"/>
                  </a:cubicBezTo>
                  <a:cubicBezTo>
                    <a:pt x="1548374" y="358593"/>
                    <a:pt x="1556868" y="351853"/>
                    <a:pt x="1603022" y="338666"/>
                  </a:cubicBezTo>
                  <a:cubicBezTo>
                    <a:pt x="1617940" y="334404"/>
                    <a:pt x="1633125" y="331140"/>
                    <a:pt x="1648177" y="327377"/>
                  </a:cubicBezTo>
                  <a:cubicBezTo>
                    <a:pt x="1727200" y="274696"/>
                    <a:pt x="1700859" y="304800"/>
                    <a:pt x="1738489" y="248355"/>
                  </a:cubicBezTo>
                  <a:cubicBezTo>
                    <a:pt x="1759990" y="183846"/>
                    <a:pt x="1732038" y="237603"/>
                    <a:pt x="1783644" y="203200"/>
                  </a:cubicBezTo>
                  <a:cubicBezTo>
                    <a:pt x="1796928" y="194344"/>
                    <a:pt x="1804520" y="178613"/>
                    <a:pt x="1817511" y="169333"/>
                  </a:cubicBezTo>
                  <a:cubicBezTo>
                    <a:pt x="1831205" y="159552"/>
                    <a:pt x="1848055" y="155104"/>
                    <a:pt x="1862666" y="146755"/>
                  </a:cubicBezTo>
                  <a:cubicBezTo>
                    <a:pt x="1874446" y="140023"/>
                    <a:pt x="1885244" y="131703"/>
                    <a:pt x="1896533" y="124177"/>
                  </a:cubicBezTo>
                  <a:cubicBezTo>
                    <a:pt x="1918607" y="91067"/>
                    <a:pt x="1921052" y="93835"/>
                    <a:pt x="1930400" y="56444"/>
                  </a:cubicBezTo>
                  <a:cubicBezTo>
                    <a:pt x="1935054" y="37830"/>
                    <a:pt x="1941689" y="0"/>
                    <a:pt x="1941689" y="0"/>
                  </a:cubicBezTo>
                </a:path>
              </a:pathLst>
            </a:cu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3B8428F-300D-E539-838D-DDCC4EEA9E2E}"/>
                </a:ext>
              </a:extLst>
            </p:cNvPr>
            <p:cNvSpPr/>
            <p:nvPr/>
          </p:nvSpPr>
          <p:spPr>
            <a:xfrm>
              <a:off x="8570433" y="4266264"/>
              <a:ext cx="4149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1"/>
              <a:r>
                <a:rPr lang="en-GB" sz="1400" b="1" dirty="0">
                  <a:latin typeface="Hind" panose="02000000000000000000" pitchFamily="2" charset="77"/>
                  <a:cs typeface="Hind" panose="02000000000000000000" pitchFamily="2" charset="77"/>
                </a:rPr>
                <a:t>Bias towards one of the thresholds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584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489919"/>
          </a:xfrm>
        </p:spPr>
        <p:txBody>
          <a:bodyPr>
            <a:normAutofit fontScale="92500"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DDM disentangles a number of intuitively appealing concepts: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in drift rate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Stimulus quality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Participant ability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Decision difficulty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threshold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Cautiousness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Speed-accuracy trade-off (higher threshold entail slower but more accurate responses)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starting point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 preference of a response threshold: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Reward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Priming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Proportion effects</a:t>
            </a:r>
          </a:p>
          <a:p>
            <a:pPr lvl="1"/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100" b="1" dirty="0">
                <a:latin typeface="Hind" panose="02000000000000000000" pitchFamily="2" charset="77"/>
                <a:cs typeface="Hind" panose="02000000000000000000" pitchFamily="2" charset="77"/>
              </a:rPr>
              <a:t>nondecision time </a:t>
            </a:r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can express</a:t>
            </a:r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basic encoding processes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Configuration of WM for a task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motoric processes related to response execution</a:t>
            </a:r>
          </a:p>
          <a:p>
            <a:pPr lvl="2"/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0089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B2EA33D-1A29-84DC-5B16-DFF2D3BBEC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3938010"/>
              </p:ext>
            </p:extLst>
          </p:nvPr>
        </p:nvGraphicFramePr>
        <p:xfrm>
          <a:off x="2171485" y="85723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8437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19" y="194672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Applications of the DDM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922957"/>
          </a:xfrm>
        </p:spPr>
        <p:txBody>
          <a:bodyPr>
            <a:normAutofit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“Basic” cognitive neuroscience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Decision making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Cognitive control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Working memory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Attention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ADHD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Aging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Psychiatric disorders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Dyslexia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Development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Sleep deprivation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…</a:t>
            </a: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lvl="2"/>
            <a:endParaRPr lang="en-AU" sz="28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32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BFD0EA-9DCD-E793-D594-1FD442A1A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43" y="1886261"/>
            <a:ext cx="53086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4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2F5B-D9B8-BC3A-D115-9EC1BC88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722" y="90493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54E1D-15ED-68EC-5807-09F027F65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6688"/>
            <a:ext cx="10515600" cy="47046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GB" sz="16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09:30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decision making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10:00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Distributional analyses and Drift Diffusion Model (DDM)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11:30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Hands-on session on DDM </a:t>
            </a:r>
          </a:p>
          <a:p>
            <a:pPr marL="0" indent="0">
              <a:buNone/>
            </a:pPr>
            <a:r>
              <a:rPr lang="en-GB" sz="1600" dirty="0">
                <a:latin typeface="Hind" panose="02000000000000000000" pitchFamily="2" charset="77"/>
                <a:cs typeface="Hind" panose="02000000000000000000" pitchFamily="2" charset="77"/>
              </a:rPr>
              <a:t>----- LUNCH ------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reinforcement learning (RL)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RL theory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17:00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 on session on RL </a:t>
            </a:r>
          </a:p>
          <a:p>
            <a:endParaRPr lang="en-ES" sz="1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2C22B5D-F878-D669-BFEA-801A039413DC}"/>
              </a:ext>
            </a:extLst>
          </p:cNvPr>
          <p:cNvGrpSpPr/>
          <p:nvPr/>
        </p:nvGrpSpPr>
        <p:grpSpPr>
          <a:xfrm>
            <a:off x="7204626" y="1482074"/>
            <a:ext cx="1481380" cy="1883081"/>
            <a:chOff x="7215775" y="1295037"/>
            <a:chExt cx="1481380" cy="188308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0CE9BB5-D645-26BB-0A5F-A7980D2CF1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5775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7D27127-6F99-B473-1B69-9C3F2ED6F57F}"/>
                </a:ext>
              </a:extLst>
            </p:cNvPr>
            <p:cNvSpPr txBox="1"/>
            <p:nvPr/>
          </p:nvSpPr>
          <p:spPr>
            <a:xfrm>
              <a:off x="7239043" y="2808786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Carlos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09305B8-81BB-F40F-022F-65AB53AE1719}"/>
              </a:ext>
            </a:extLst>
          </p:cNvPr>
          <p:cNvGrpSpPr/>
          <p:nvPr/>
        </p:nvGrpSpPr>
        <p:grpSpPr>
          <a:xfrm>
            <a:off x="9010654" y="1482335"/>
            <a:ext cx="1481380" cy="1882559"/>
            <a:chOff x="9021319" y="1295037"/>
            <a:chExt cx="1481380" cy="1882559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B8D81DE-907B-041B-783A-F223082833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21319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01DF71-D296-7043-4358-76A5F0861418}"/>
                </a:ext>
              </a:extLst>
            </p:cNvPr>
            <p:cNvSpPr txBox="1"/>
            <p:nvPr/>
          </p:nvSpPr>
          <p:spPr>
            <a:xfrm>
              <a:off x="9044587" y="2808264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Luc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B66FBEA-0E22-9AE6-9322-A8C060DD2C5C}"/>
              </a:ext>
            </a:extLst>
          </p:cNvPr>
          <p:cNvGrpSpPr/>
          <p:nvPr/>
        </p:nvGrpSpPr>
        <p:grpSpPr>
          <a:xfrm>
            <a:off x="7227894" y="3839211"/>
            <a:ext cx="1434845" cy="1928716"/>
            <a:chOff x="7193477" y="3679883"/>
            <a:chExt cx="1434845" cy="1928716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1110D36-C96D-6D29-3FD8-32225C9FBC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038" b="26877"/>
            <a:stretch/>
          </p:blipFill>
          <p:spPr bwMode="auto">
            <a:xfrm>
              <a:off x="7193477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AAAC9A-3A85-2A47-B356-0F427693B548}"/>
                </a:ext>
              </a:extLst>
            </p:cNvPr>
            <p:cNvSpPr txBox="1"/>
            <p:nvPr/>
          </p:nvSpPr>
          <p:spPr>
            <a:xfrm>
              <a:off x="7193477" y="5239267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Javier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9B2DA1A-DF2F-43D7-8E43-BCEAC662611C}"/>
              </a:ext>
            </a:extLst>
          </p:cNvPr>
          <p:cNvGrpSpPr/>
          <p:nvPr/>
        </p:nvGrpSpPr>
        <p:grpSpPr>
          <a:xfrm>
            <a:off x="9033922" y="3839472"/>
            <a:ext cx="1434845" cy="1928194"/>
            <a:chOff x="8999990" y="3679883"/>
            <a:chExt cx="1434845" cy="1928194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CB10C447-DE65-B3EB-97A1-8DD2718A27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9990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E61FB25-A9B4-E0D9-95D9-90B5ED8E3696}"/>
                </a:ext>
              </a:extLst>
            </p:cNvPr>
            <p:cNvSpPr txBox="1"/>
            <p:nvPr/>
          </p:nvSpPr>
          <p:spPr>
            <a:xfrm>
              <a:off x="8999990" y="5238745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Francesco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1EE428B-2E71-3971-99B8-AA7AB59FE948}"/>
              </a:ext>
            </a:extLst>
          </p:cNvPr>
          <p:cNvSpPr txBox="1"/>
          <p:nvPr/>
        </p:nvSpPr>
        <p:spPr>
          <a:xfrm>
            <a:off x="349342" y="6257505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All slides and materials are availabe at: 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  <a:hlinkClick r:id="rId6"/>
              </a:rPr>
              <a:t>https://github.com/ortiztud/cmb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 </a:t>
            </a:r>
          </a:p>
        </p:txBody>
      </p:sp>
      <p:pic>
        <p:nvPicPr>
          <p:cNvPr id="14" name="Graphic 13" descr="Coffee with solid fill">
            <a:extLst>
              <a:ext uri="{FF2B5EF4-FFF2-40B4-BE49-F238E27FC236}">
                <a16:creationId xmlns:a16="http://schemas.microsoft.com/office/drawing/2014/main" id="{E55BF350-A0BB-9765-412D-4ED38A1809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950" y="2034126"/>
            <a:ext cx="736250" cy="736250"/>
          </a:xfrm>
          <a:prstGeom prst="rect">
            <a:avLst/>
          </a:prstGeom>
        </p:spPr>
      </p:pic>
      <p:pic>
        <p:nvPicPr>
          <p:cNvPr id="19" name="Graphic 18" descr="Coffee with solid fill">
            <a:extLst>
              <a:ext uri="{FF2B5EF4-FFF2-40B4-BE49-F238E27FC236}">
                <a16:creationId xmlns:a16="http://schemas.microsoft.com/office/drawing/2014/main" id="{AD21E67F-0743-B21B-C9F6-A8E0B9C591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950" y="4280187"/>
            <a:ext cx="736250" cy="73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5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13B2F-00C0-1B81-579D-FAF929CA9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What is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93958-EFC3-6052-94B8-4465EF867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Making a simple, formal representation of a theory (here, about cognitive processes)</a:t>
            </a:r>
          </a:p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First intuitive theory, then made more precise (into a model), then empirical test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“In cognitive neuroscience,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modeling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 is a tool to help construct better theories of cognition and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behavior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”</a:t>
            </a:r>
          </a:p>
          <a:p>
            <a:pPr marL="0" indent="0" algn="r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(</a:t>
            </a:r>
            <a:r>
              <a:rPr lang="en-GB" dirty="0" err="1">
                <a:latin typeface="Hind" panose="02000000000000000000" pitchFamily="2" charset="77"/>
                <a:cs typeface="Hind" panose="02000000000000000000" pitchFamily="2" charset="77"/>
              </a:rPr>
              <a:t>Verguts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, 2022)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for making novel predictions that don’t obviously follow from the theory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integration of existing data in a well-organized conceptual framework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5501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Why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15F1F-3AE0-1218-F944-CEF5FC01D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4409" y="241840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“What I cannot create, I do not understand”.</a:t>
            </a:r>
          </a:p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—Richard Feynman</a:t>
            </a:r>
          </a:p>
          <a:p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68D8A6-015A-5AE0-34FB-935A7229C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138" y="3298146"/>
            <a:ext cx="2247537" cy="300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08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Levels of modelling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2761E1B-3748-66D5-F38F-749A89392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6051" y="1825625"/>
            <a:ext cx="55398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22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The opimization principle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315BB-8C96-2912-8185-5055A6498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650" y="1631962"/>
            <a:ext cx="10515600" cy="4351338"/>
          </a:xfrm>
        </p:spPr>
        <p:txBody>
          <a:bodyPr/>
          <a:lstStyle/>
          <a:p>
            <a:pPr fontAlgn="base"/>
            <a:r>
              <a:rPr lang="en-GB" dirty="0"/>
              <a:t>Basic principle: Humans (or other organisms) are always busy attempting to reach a goal</a:t>
            </a:r>
          </a:p>
          <a:p>
            <a:pPr fontAlgn="base"/>
            <a:r>
              <a:rPr lang="en-GB" dirty="0"/>
              <a:t>In a model, “Attempting to reach a goal” can be captured with the standard mathematical principle of </a:t>
            </a:r>
            <a:r>
              <a:rPr lang="en-GB" i="1" dirty="0"/>
              <a:t>optimization</a:t>
            </a:r>
            <a:endParaRPr lang="en-GB" dirty="0"/>
          </a:p>
          <a:p>
            <a:pPr fontAlgn="base"/>
            <a:r>
              <a:rPr lang="en-GB" dirty="0"/>
              <a:t>Models attempt to ”reach a goal”, which can be formalized in optimizing a mathematical function</a:t>
            </a:r>
          </a:p>
          <a:p>
            <a:pPr fontAlgn="base"/>
            <a:r>
              <a:rPr lang="en-GB" dirty="0"/>
              <a:t>Assumption that </a:t>
            </a:r>
            <a:r>
              <a:rPr lang="en-GB" dirty="0" err="1"/>
              <a:t>behavioral</a:t>
            </a:r>
            <a:r>
              <a:rPr lang="en-GB" dirty="0"/>
              <a:t> and neural dynamics are consequences of attempting to reach that goal</a:t>
            </a:r>
          </a:p>
          <a:p>
            <a:endParaRPr lang="en-E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9A0C03-B03A-F136-0A13-1D9E27626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403" y="4707058"/>
            <a:ext cx="2867923" cy="215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FAC6CA-1646-58E5-A1E1-FE5D1E56BB62}"/>
              </a:ext>
            </a:extLst>
          </p:cNvPr>
          <p:cNvSpPr txBox="1"/>
          <p:nvPr/>
        </p:nvSpPr>
        <p:spPr>
          <a:xfrm>
            <a:off x="8465804" y="5150327"/>
            <a:ext cx="22702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600" dirty="0">
                <a:latin typeface="Hind" panose="02000000000000000000" pitchFamily="2" charset="77"/>
                <a:cs typeface="Hind" panose="02000000000000000000" pitchFamily="2" charset="77"/>
              </a:rPr>
              <a:t>Finding the optimal point of a function</a:t>
            </a:r>
          </a:p>
          <a:p>
            <a:endParaRPr lang="en-ES" sz="16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8022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B9F9D-E4BA-7EC1-040D-7253E7B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1B13F-F602-F5C5-121D-4F9C0D5CB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Decision making can apply to any situation where an agent must choose between two or more actions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“Is this a cat or a dog?”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E26A0-737B-6734-E484-B617AFC6A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64" y="3429000"/>
            <a:ext cx="3016373" cy="3063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E58DC9-6532-325E-88DB-B7611FF57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1534" y="3858823"/>
            <a:ext cx="3713432" cy="207287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D809933-998B-3B9B-94DA-F000FD625BA0}"/>
              </a:ext>
            </a:extLst>
          </p:cNvPr>
          <p:cNvGrpSpPr/>
          <p:nvPr/>
        </p:nvGrpSpPr>
        <p:grpSpPr>
          <a:xfrm>
            <a:off x="4038001" y="3873616"/>
            <a:ext cx="4115997" cy="2157388"/>
            <a:chOff x="3963841" y="3703070"/>
            <a:chExt cx="4115997" cy="215738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7A4DCB-7D63-9CBD-D39C-F9831AABB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FEBD4E-5D09-6539-94A0-6CEE9308BC74}"/>
                </a:ext>
              </a:extLst>
            </p:cNvPr>
            <p:cNvSpPr txBox="1"/>
            <p:nvPr/>
          </p:nvSpPr>
          <p:spPr>
            <a:xfrm>
              <a:off x="4244680" y="3703070"/>
              <a:ext cx="383515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2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2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61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04CA9-315C-EF7B-D0A4-8F35C338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 – the Drift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93548-4FC7-6C00-F3C6-8EE335D5A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87007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Popularized in Psychology by Ratcliff (1978)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I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n the DDM, a key aspect is the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difference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 between the activations of the different (e.g. cat / dog) detectors</a:t>
            </a:r>
          </a:p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When the difference reaches a threshold, the model decides that the stimulus is a dog / cat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668579-C574-90C7-BB35-30C0814BC545}"/>
              </a:ext>
            </a:extLst>
          </p:cNvPr>
          <p:cNvGrpSpPr/>
          <p:nvPr/>
        </p:nvGrpSpPr>
        <p:grpSpPr>
          <a:xfrm>
            <a:off x="1174031" y="4675651"/>
            <a:ext cx="2295228" cy="1586205"/>
            <a:chOff x="3963841" y="3278868"/>
            <a:chExt cx="4115405" cy="258159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0B0AE66-1240-46D8-93CD-7CC5035C5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5FDCA6C-BA53-1B43-D3E1-2B7FA9D7BBD5}"/>
                </a:ext>
              </a:extLst>
            </p:cNvPr>
            <p:cNvSpPr txBox="1"/>
            <p:nvPr/>
          </p:nvSpPr>
          <p:spPr>
            <a:xfrm>
              <a:off x="4244087" y="3278868"/>
              <a:ext cx="3835159" cy="651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0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A4ED850-64E9-7378-9365-827E9CA91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900" y="3702977"/>
            <a:ext cx="4669794" cy="284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6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main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57488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DDM models decision making as a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noisy accumulation of evidence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4C9BA-AEB7-1E64-AD99-24CC594AC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68" y="2395769"/>
            <a:ext cx="6426470" cy="3916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BE88F1-AE29-263C-D10D-F80E630240A4}"/>
              </a:ext>
            </a:extLst>
          </p:cNvPr>
          <p:cNvSpPr txBox="1"/>
          <p:nvPr/>
        </p:nvSpPr>
        <p:spPr>
          <a:xfrm>
            <a:off x="7487728" y="2743200"/>
            <a:ext cx="43664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Main parameters: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Drift rate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 (v):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average slope of the decision trajectory, that is, </a:t>
            </a:r>
            <a:r>
              <a:rPr lang="en-ES" i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speed of information uptake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Threshold separation (a):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amount of information considered for a decision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Starting point (z)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point where the accumulation process starts.  Reflects bias towards one of the thresholds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Nondecision time (t)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it captures all processes not related to the decission process. Reflected in rightward shifts in the RT distribution</a:t>
            </a:r>
            <a:endParaRPr lang="en-ES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6800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986</Words>
  <Application>Microsoft Macintosh PowerPoint</Application>
  <PresentationFormat>Widescreen</PresentationFormat>
  <Paragraphs>126</Paragraphs>
  <Slides>13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Bahnschrift</vt:lpstr>
      <vt:lpstr>Calibri</vt:lpstr>
      <vt:lpstr>Calibri Light</vt:lpstr>
      <vt:lpstr>Hind</vt:lpstr>
      <vt:lpstr>Office Theme</vt:lpstr>
      <vt:lpstr>PowerPoint Presentation</vt:lpstr>
      <vt:lpstr>Schedule</vt:lpstr>
      <vt:lpstr>What is (cognitive) modelling?</vt:lpstr>
      <vt:lpstr>Why (cognitive) modelling?</vt:lpstr>
      <vt:lpstr>Levels of modelling</vt:lpstr>
      <vt:lpstr>The opimization principle</vt:lpstr>
      <vt:lpstr>Modelling decision making</vt:lpstr>
      <vt:lpstr>Modelling decision making – the Drift Diffusion Model</vt:lpstr>
      <vt:lpstr>DDM main parameters</vt:lpstr>
      <vt:lpstr>DDM in Psychology</vt:lpstr>
      <vt:lpstr>DDM in Psychology</vt:lpstr>
      <vt:lpstr>DDM in Psychology</vt:lpstr>
      <vt:lpstr>Applications of the DDM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CIMCYC Workshop Computational modelling of behavioral data </dc:title>
  <dc:creator>CARLOS GONZÁLEZ GARCÍA</dc:creator>
  <cp:lastModifiedBy>CARLOS GONZÁLEZ GARCÍA</cp:lastModifiedBy>
  <cp:revision>31</cp:revision>
  <dcterms:created xsi:type="dcterms:W3CDTF">2022-05-27T08:25:42Z</dcterms:created>
  <dcterms:modified xsi:type="dcterms:W3CDTF">2022-06-01T07:34:31Z</dcterms:modified>
</cp:coreProperties>
</file>

<file path=docProps/thumbnail.jpeg>
</file>